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345" r:id="rId5"/>
    <p:sldId id="347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346" r:id="rId14"/>
    <p:sldId id="269" r:id="rId15"/>
    <p:sldId id="348" r:id="rId16"/>
    <p:sldId id="279" r:id="rId17"/>
    <p:sldId id="280" r:id="rId18"/>
    <p:sldId id="281" r:id="rId19"/>
    <p:sldId id="359" r:id="rId20"/>
    <p:sldId id="282" r:id="rId21"/>
    <p:sldId id="349" r:id="rId22"/>
    <p:sldId id="288" r:id="rId23"/>
    <p:sldId id="289" r:id="rId24"/>
    <p:sldId id="291" r:id="rId25"/>
    <p:sldId id="352" r:id="rId26"/>
    <p:sldId id="355" r:id="rId27"/>
    <p:sldId id="299" r:id="rId28"/>
    <p:sldId id="300" r:id="rId29"/>
    <p:sldId id="301" r:id="rId30"/>
    <p:sldId id="302" r:id="rId31"/>
    <p:sldId id="305" r:id="rId32"/>
    <p:sldId id="306" r:id="rId33"/>
    <p:sldId id="307" r:id="rId34"/>
    <p:sldId id="308" r:id="rId35"/>
    <p:sldId id="309" r:id="rId36"/>
    <p:sldId id="353" r:id="rId37"/>
    <p:sldId id="311" r:id="rId38"/>
    <p:sldId id="312" r:id="rId39"/>
    <p:sldId id="313" r:id="rId40"/>
    <p:sldId id="354" r:id="rId41"/>
    <p:sldId id="350" r:id="rId42"/>
    <p:sldId id="327" r:id="rId43"/>
    <p:sldId id="330" r:id="rId44"/>
    <p:sldId id="332" r:id="rId45"/>
    <p:sldId id="331" r:id="rId46"/>
    <p:sldId id="333" r:id="rId47"/>
    <p:sldId id="334" r:id="rId48"/>
    <p:sldId id="335" r:id="rId49"/>
    <p:sldId id="337" r:id="rId50"/>
    <p:sldId id="338" r:id="rId51"/>
    <p:sldId id="339" r:id="rId52"/>
    <p:sldId id="340" r:id="rId53"/>
    <p:sldId id="342" r:id="rId54"/>
    <p:sldId id="343" r:id="rId55"/>
    <p:sldId id="357" r:id="rId56"/>
    <p:sldId id="326" r:id="rId57"/>
    <p:sldId id="35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857"/>
    <a:srgbClr val="9BBB59"/>
    <a:srgbClr val="ABC3DF"/>
    <a:srgbClr val="6893C6"/>
    <a:srgbClr val="385D8A"/>
    <a:srgbClr val="B70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268" autoAdjust="0"/>
  </p:normalViewPr>
  <p:slideViewPr>
    <p:cSldViewPr>
      <p:cViewPr>
        <p:scale>
          <a:sx n="80" d="100"/>
          <a:sy n="80" d="100"/>
        </p:scale>
        <p:origin x="1560" y="3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jorge.jovicich\Documents\Project-PHARMA-COG\Results-Morphometry\MorphRepro_for_ADPD_v2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5743437235676544"/>
          <c:y val="0.14058842212994224"/>
          <c:w val="0.81500080653674312"/>
          <c:h val="0.68487975500057174"/>
        </c:manualLayout>
      </c:layout>
      <c:barChart>
        <c:barDir val="col"/>
        <c:grouping val="clustered"/>
        <c:varyColors val="0"/>
        <c:ser>
          <c:idx val="0"/>
          <c:order val="0"/>
          <c:tx>
            <c:v>CS</c:v>
          </c:tx>
          <c:spPr>
            <a:solidFill>
              <a:srgbClr val="9698D6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Sheet1!$C$18:$C$24</c:f>
                <c:numCache>
                  <c:formatCode>General</c:formatCode>
                  <c:ptCount val="7"/>
                  <c:pt idx="0">
                    <c:v>0.93</c:v>
                  </c:pt>
                  <c:pt idx="1">
                    <c:v>1.7500000000000024</c:v>
                  </c:pt>
                  <c:pt idx="2">
                    <c:v>0.36000000000000032</c:v>
                  </c:pt>
                  <c:pt idx="3">
                    <c:v>0.88000000000000111</c:v>
                  </c:pt>
                  <c:pt idx="4">
                    <c:v>1.29</c:v>
                  </c:pt>
                  <c:pt idx="5">
                    <c:v>1.9500000000000026</c:v>
                  </c:pt>
                  <c:pt idx="6">
                    <c:v>0.56000000000000005</c:v>
                  </c:pt>
                </c:numCache>
              </c:numRef>
            </c:plus>
            <c:minus>
              <c:numRef>
                <c:f>Sheet1!$C$18:$C$24</c:f>
                <c:numCache>
                  <c:formatCode>General</c:formatCode>
                  <c:ptCount val="7"/>
                  <c:pt idx="0">
                    <c:v>0.93</c:v>
                  </c:pt>
                  <c:pt idx="1">
                    <c:v>1.7500000000000024</c:v>
                  </c:pt>
                  <c:pt idx="2">
                    <c:v>0.36000000000000032</c:v>
                  </c:pt>
                  <c:pt idx="3">
                    <c:v>0.88000000000000111</c:v>
                  </c:pt>
                  <c:pt idx="4">
                    <c:v>1.29</c:v>
                  </c:pt>
                  <c:pt idx="5">
                    <c:v>1.9500000000000026</c:v>
                  </c:pt>
                  <c:pt idx="6">
                    <c:v>0.56000000000000005</c:v>
                  </c:pt>
                </c:numCache>
              </c:numRef>
            </c:minus>
          </c:errBars>
          <c:cat>
            <c:strRef>
              <c:f>Sheet1!$A$18:$A$24</c:f>
              <c:strCache>
                <c:ptCount val="7"/>
                <c:pt idx="0">
                  <c:v>Hip</c:v>
                </c:pt>
                <c:pt idx="1">
                  <c:v>Amy</c:v>
                </c:pt>
                <c:pt idx="2">
                  <c:v>Cau</c:v>
                </c:pt>
                <c:pt idx="3">
                  <c:v>Put</c:v>
                </c:pt>
                <c:pt idx="4">
                  <c:v>Thal</c:v>
                </c:pt>
                <c:pt idx="5">
                  <c:v>Pal</c:v>
                </c:pt>
                <c:pt idx="6">
                  <c:v>Lat Vent</c:v>
                </c:pt>
              </c:strCache>
            </c:strRef>
          </c:cat>
          <c:val>
            <c:numRef>
              <c:f>Sheet1!$B$18:$B$24</c:f>
              <c:numCache>
                <c:formatCode>General</c:formatCode>
                <c:ptCount val="7"/>
                <c:pt idx="0">
                  <c:v>3.2600000000000002</c:v>
                </c:pt>
                <c:pt idx="1">
                  <c:v>7.03</c:v>
                </c:pt>
                <c:pt idx="2">
                  <c:v>2.57</c:v>
                </c:pt>
                <c:pt idx="3">
                  <c:v>4.6099999999999985</c:v>
                </c:pt>
                <c:pt idx="4">
                  <c:v>4.9700000000000024</c:v>
                </c:pt>
                <c:pt idx="5">
                  <c:v>7.44</c:v>
                </c:pt>
                <c:pt idx="6">
                  <c:v>2.3499999999999988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65-468E-A57B-250159633EC1}"/>
            </c:ext>
          </c:extLst>
        </c:ser>
        <c:ser>
          <c:idx val="2"/>
          <c:order val="1"/>
          <c:tx>
            <c:v>LG</c:v>
          </c:tx>
          <c:spPr>
            <a:solidFill>
              <a:srgbClr val="FFFFCC"/>
            </a:solidFill>
            <a:ln>
              <a:solidFill>
                <a:schemeClr val="tx1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Sheet1!$E$18:$E$24</c:f>
                <c:numCache>
                  <c:formatCode>General</c:formatCode>
                  <c:ptCount val="7"/>
                  <c:pt idx="0">
                    <c:v>0.37000000000000038</c:v>
                  </c:pt>
                  <c:pt idx="1">
                    <c:v>0.91</c:v>
                  </c:pt>
                  <c:pt idx="2">
                    <c:v>0.43000000000000038</c:v>
                  </c:pt>
                  <c:pt idx="3">
                    <c:v>0.60000000000000064</c:v>
                  </c:pt>
                  <c:pt idx="4">
                    <c:v>0.30000000000000032</c:v>
                  </c:pt>
                  <c:pt idx="5">
                    <c:v>1.27</c:v>
                  </c:pt>
                  <c:pt idx="6">
                    <c:v>0.4</c:v>
                  </c:pt>
                </c:numCache>
              </c:numRef>
            </c:plus>
            <c:minus>
              <c:numRef>
                <c:f>Sheet1!$E$18:$E$24</c:f>
                <c:numCache>
                  <c:formatCode>General</c:formatCode>
                  <c:ptCount val="7"/>
                  <c:pt idx="0">
                    <c:v>0.37000000000000038</c:v>
                  </c:pt>
                  <c:pt idx="1">
                    <c:v>0.91</c:v>
                  </c:pt>
                  <c:pt idx="2">
                    <c:v>0.43000000000000038</c:v>
                  </c:pt>
                  <c:pt idx="3">
                    <c:v>0.60000000000000064</c:v>
                  </c:pt>
                  <c:pt idx="4">
                    <c:v>0.30000000000000032</c:v>
                  </c:pt>
                  <c:pt idx="5">
                    <c:v>1.27</c:v>
                  </c:pt>
                  <c:pt idx="6">
                    <c:v>0.4</c:v>
                  </c:pt>
                </c:numCache>
              </c:numRef>
            </c:minus>
          </c:errBars>
          <c:cat>
            <c:strRef>
              <c:f>Sheet1!$A$18:$A$24</c:f>
              <c:strCache>
                <c:ptCount val="7"/>
                <c:pt idx="0">
                  <c:v>Hip</c:v>
                </c:pt>
                <c:pt idx="1">
                  <c:v>Amy</c:v>
                </c:pt>
                <c:pt idx="2">
                  <c:v>Cau</c:v>
                </c:pt>
                <c:pt idx="3">
                  <c:v>Put</c:v>
                </c:pt>
                <c:pt idx="4">
                  <c:v>Thal</c:v>
                </c:pt>
                <c:pt idx="5">
                  <c:v>Pal</c:v>
                </c:pt>
                <c:pt idx="6">
                  <c:v>Lat Vent</c:v>
                </c:pt>
              </c:strCache>
            </c:strRef>
          </c:cat>
          <c:val>
            <c:numRef>
              <c:f>Sheet1!$D$18:$D$24</c:f>
              <c:numCache>
                <c:formatCode>General</c:formatCode>
                <c:ptCount val="7"/>
                <c:pt idx="0">
                  <c:v>1.7900000000000025</c:v>
                </c:pt>
                <c:pt idx="1">
                  <c:v>3.8099999999999987</c:v>
                </c:pt>
                <c:pt idx="2">
                  <c:v>1.84</c:v>
                </c:pt>
                <c:pt idx="3">
                  <c:v>2.12</c:v>
                </c:pt>
                <c:pt idx="4">
                  <c:v>1.7800000000000025</c:v>
                </c:pt>
                <c:pt idx="5">
                  <c:v>3.7600000000000002</c:v>
                </c:pt>
                <c:pt idx="6">
                  <c:v>2.3099999999999987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65-468E-A57B-250159633E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85592704"/>
        <c:axId val="85619072"/>
      </c:barChart>
      <c:catAx>
        <c:axId val="855927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85619072"/>
        <c:crosses val="autoZero"/>
        <c:auto val="1"/>
        <c:lblAlgn val="ctr"/>
        <c:lblOffset val="100"/>
        <c:noMultiLvlLbl val="0"/>
      </c:catAx>
      <c:valAx>
        <c:axId val="85619072"/>
        <c:scaling>
          <c:orientation val="minMax"/>
          <c:max val="10"/>
        </c:scaling>
        <c:delete val="0"/>
        <c:axPos val="l"/>
        <c:majorGridlines/>
        <c:minorGridlines>
          <c:spPr>
            <a:ln>
              <a:noFill/>
            </a:ln>
          </c:spPr>
        </c:minorGridlines>
        <c:numFmt formatCode="0" sourceLinked="0"/>
        <c:majorTickMark val="out"/>
        <c:minorTickMark val="none"/>
        <c:tickLblPos val="nextTo"/>
        <c:crossAx val="85592704"/>
        <c:crosses val="autoZero"/>
        <c:crossBetween val="between"/>
      </c:valAx>
      <c:spPr>
        <a:solidFill>
          <a:schemeClr val="bg1">
            <a:lumMod val="85000"/>
          </a:schemeClr>
        </a:solidFill>
      </c:spPr>
    </c:plotArea>
    <c:legend>
      <c:legendPos val="r"/>
      <c:layout>
        <c:manualLayout>
          <c:xMode val="edge"/>
          <c:yMode val="edge"/>
          <c:x val="0.82815852961034153"/>
          <c:y val="0.17017829904203971"/>
          <c:w val="0.12104980860187881"/>
          <c:h val="0.19602074130977518"/>
        </c:manualLayout>
      </c:layout>
      <c:overlay val="0"/>
      <c:spPr>
        <a:solidFill>
          <a:schemeClr val="bg1"/>
        </a:solidFill>
        <a:ln w="3175">
          <a:solidFill>
            <a:schemeClr val="tx1"/>
          </a:solidFill>
        </a:ln>
      </c:spPr>
    </c:legend>
    <c:plotVisOnly val="1"/>
    <c:dispBlanksAs val="gap"/>
    <c:showDLblsOverMax val="0"/>
  </c:chart>
  <c:txPr>
    <a:bodyPr/>
    <a:lstStyle/>
    <a:p>
      <a:pPr>
        <a:defRPr sz="1100"/>
      </a:pPr>
      <a:endParaRPr lang="es-AR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18753-D3CE-4E44-819F-EC0BA98882F2}" type="datetimeFigureOut">
              <a:rPr lang="it-IT" smtClean="0"/>
              <a:t>26/11/2019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1E893-FD1E-490C-B39F-8BF5926329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91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A085D1B6-A528-4DE1-A284-1C19474EA079}" type="slidenum">
              <a:rPr lang="en-US" altLang="it-IT" sz="1300" smtClean="0"/>
              <a:pPr>
                <a:defRPr/>
              </a:pPr>
              <a:t>1</a:t>
            </a:fld>
            <a:endParaRPr lang="en-US" altLang="it-IT" sz="130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Google Shape;516;p34:notes"/>
          <p:cNvSpPr>
            <a:spLocks noGrp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5" tIns="49500" rIns="99025" bIns="49500"/>
          <a:lstStyle/>
          <a:p>
            <a:pPr>
              <a:spcBef>
                <a:spcPct val="0"/>
              </a:spcBef>
            </a:pPr>
            <a:endParaRPr lang="es-AR" altLang="es-AR" smtClean="0"/>
          </a:p>
        </p:txBody>
      </p:sp>
      <p:sp>
        <p:nvSpPr>
          <p:cNvPr id="92163" name="Google Shape;517;p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custGeom>
            <a:avLst/>
            <a:gdLst>
              <a:gd name="T0" fmla="*/ 0 w 120000"/>
              <a:gd name="T1" fmla="*/ 0 h 120000"/>
              <a:gd name="T2" fmla="*/ 4797425 w 120000"/>
              <a:gd name="T3" fmla="*/ 0 h 120000"/>
              <a:gd name="T4" fmla="*/ 4797425 w 120000"/>
              <a:gd name="T5" fmla="*/ 3598863 h 120000"/>
              <a:gd name="T6" fmla="*/ 0 w 120000"/>
              <a:gd name="T7" fmla="*/ 3598863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3352802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Google Shape;599;p43:notes"/>
          <p:cNvSpPr>
            <a:spLocks noGrp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5" tIns="49500" rIns="99025" bIns="49500"/>
          <a:lstStyle/>
          <a:p>
            <a:pPr>
              <a:spcBef>
                <a:spcPct val="0"/>
              </a:spcBef>
            </a:pPr>
            <a:endParaRPr lang="es-AR" altLang="es-AR" smtClean="0"/>
          </a:p>
        </p:txBody>
      </p:sp>
      <p:sp>
        <p:nvSpPr>
          <p:cNvPr id="95235" name="Google Shape;600;p4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custGeom>
            <a:avLst/>
            <a:gdLst>
              <a:gd name="T0" fmla="*/ 0 w 120000"/>
              <a:gd name="T1" fmla="*/ 0 h 120000"/>
              <a:gd name="T2" fmla="*/ 4797425 w 120000"/>
              <a:gd name="T3" fmla="*/ 0 h 120000"/>
              <a:gd name="T4" fmla="*/ 4797425 w 120000"/>
              <a:gd name="T5" fmla="*/ 3598863 h 120000"/>
              <a:gd name="T6" fmla="*/ 0 w 120000"/>
              <a:gd name="T7" fmla="*/ 3598863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301698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Google Shape;605;p44:notes"/>
          <p:cNvSpPr>
            <a:spLocks noGrp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5" tIns="49500" rIns="99025" bIns="49500"/>
          <a:lstStyle/>
          <a:p>
            <a:pPr>
              <a:spcBef>
                <a:spcPct val="0"/>
              </a:spcBef>
            </a:pPr>
            <a:endParaRPr lang="es-AR" altLang="es-AR" smtClean="0"/>
          </a:p>
        </p:txBody>
      </p:sp>
      <p:sp>
        <p:nvSpPr>
          <p:cNvPr id="97283" name="Google Shape;606;p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custGeom>
            <a:avLst/>
            <a:gdLst>
              <a:gd name="T0" fmla="*/ 0 w 120000"/>
              <a:gd name="T1" fmla="*/ 0 h 120000"/>
              <a:gd name="T2" fmla="*/ 4797425 w 120000"/>
              <a:gd name="T3" fmla="*/ 0 h 120000"/>
              <a:gd name="T4" fmla="*/ 4797425 w 120000"/>
              <a:gd name="T5" fmla="*/ 3598863 h 120000"/>
              <a:gd name="T6" fmla="*/ 0 w 120000"/>
              <a:gd name="T7" fmla="*/ 3598863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4142470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Google Shape;621;p45:notes"/>
          <p:cNvSpPr>
            <a:spLocks noGrp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5" tIns="49500" rIns="99025" bIns="49500"/>
          <a:lstStyle/>
          <a:p>
            <a:pPr>
              <a:spcBef>
                <a:spcPct val="0"/>
              </a:spcBef>
            </a:pPr>
            <a:endParaRPr lang="es-AR" altLang="es-AR" smtClean="0"/>
          </a:p>
        </p:txBody>
      </p:sp>
      <p:sp>
        <p:nvSpPr>
          <p:cNvPr id="100355" name="Google Shape;622;p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custGeom>
            <a:avLst/>
            <a:gdLst>
              <a:gd name="T0" fmla="*/ 0 w 120000"/>
              <a:gd name="T1" fmla="*/ 0 h 120000"/>
              <a:gd name="T2" fmla="*/ 4797425 w 120000"/>
              <a:gd name="T3" fmla="*/ 0 h 120000"/>
              <a:gd name="T4" fmla="*/ 4797425 w 120000"/>
              <a:gd name="T5" fmla="*/ 3598863 h 120000"/>
              <a:gd name="T6" fmla="*/ 0 w 120000"/>
              <a:gd name="T7" fmla="*/ 3598863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075199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Google Shape;630;p46:notes"/>
          <p:cNvSpPr>
            <a:spLocks noGrp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5" tIns="49500" rIns="99025" bIns="49500"/>
          <a:lstStyle/>
          <a:p>
            <a:pPr>
              <a:spcBef>
                <a:spcPct val="0"/>
              </a:spcBef>
            </a:pPr>
            <a:endParaRPr lang="es-AR" altLang="es-AR" smtClean="0"/>
          </a:p>
        </p:txBody>
      </p:sp>
      <p:sp>
        <p:nvSpPr>
          <p:cNvPr id="102403" name="Google Shape;631;p4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custGeom>
            <a:avLst/>
            <a:gdLst>
              <a:gd name="T0" fmla="*/ 0 w 120000"/>
              <a:gd name="T1" fmla="*/ 0 h 120000"/>
              <a:gd name="T2" fmla="*/ 4797425 w 120000"/>
              <a:gd name="T3" fmla="*/ 0 h 120000"/>
              <a:gd name="T4" fmla="*/ 4797425 w 120000"/>
              <a:gd name="T5" fmla="*/ 3598863 h 120000"/>
              <a:gd name="T6" fmla="*/ 0 w 120000"/>
              <a:gd name="T7" fmla="*/ 3598863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491842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AR" altLang="es-AR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rgbClr val="000000"/>
              </a:buClr>
              <a:buSzPts val="1300"/>
              <a:buFont typeface="Times New Roman" panose="02020603050405020304" pitchFamily="18" charset="0"/>
              <a:buNone/>
            </a:pPr>
            <a:fld id="{D1BA6EB4-9BBE-400B-8595-63572A030D65}" type="slidenum">
              <a:rPr lang="en-US" altLang="es-AR" sz="1300" smtClean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pPr>
                <a:buClr>
                  <a:srgbClr val="000000"/>
                </a:buClr>
                <a:buSzPts val="1300"/>
                <a:buFont typeface="Times New Roman" panose="02020603050405020304" pitchFamily="18" charset="0"/>
                <a:buNone/>
              </a:pPr>
              <a:t>51</a:t>
            </a:fld>
            <a:endParaRPr lang="en-US" altLang="es-AR" sz="1300" smtClean="0"/>
          </a:p>
        </p:txBody>
      </p:sp>
    </p:spTree>
    <p:extLst>
      <p:ext uri="{BB962C8B-B14F-4D97-AF65-F5344CB8AC3E}">
        <p14:creationId xmlns:p14="http://schemas.microsoft.com/office/powerpoint/2010/main" val="2597039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Google Shape;702;p53:notes"/>
          <p:cNvSpPr>
            <a:spLocks noGrp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5" tIns="49500" rIns="99025" bIns="49500"/>
          <a:lstStyle/>
          <a:p>
            <a:pPr>
              <a:spcBef>
                <a:spcPct val="0"/>
              </a:spcBef>
            </a:pPr>
            <a:endParaRPr lang="es-AR" altLang="es-AR" smtClean="0"/>
          </a:p>
        </p:txBody>
      </p:sp>
      <p:sp>
        <p:nvSpPr>
          <p:cNvPr id="106499" name="Google Shape;703;p5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custGeom>
            <a:avLst/>
            <a:gdLst>
              <a:gd name="T0" fmla="*/ 0 w 120000"/>
              <a:gd name="T1" fmla="*/ 0 h 120000"/>
              <a:gd name="T2" fmla="*/ 4797425 w 120000"/>
              <a:gd name="T3" fmla="*/ 0 h 120000"/>
              <a:gd name="T4" fmla="*/ 4797425 w 120000"/>
              <a:gd name="T5" fmla="*/ 3598863 h 120000"/>
              <a:gd name="T6" fmla="*/ 0 w 120000"/>
              <a:gd name="T7" fmla="*/ 3598863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170985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Google Shape;819;p62:notes"/>
          <p:cNvSpPr>
            <a:spLocks noGrp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5" tIns="49500" rIns="99025" bIns="49500"/>
          <a:lstStyle/>
          <a:p>
            <a:pPr>
              <a:spcBef>
                <a:spcPct val="0"/>
              </a:spcBef>
            </a:pPr>
            <a:endParaRPr lang="es-AR" altLang="es-AR" smtClean="0"/>
          </a:p>
        </p:txBody>
      </p:sp>
      <p:sp>
        <p:nvSpPr>
          <p:cNvPr id="110595" name="Google Shape;820;p6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custGeom>
            <a:avLst/>
            <a:gdLst>
              <a:gd name="T0" fmla="*/ 0 w 120000"/>
              <a:gd name="T1" fmla="*/ 0 h 120000"/>
              <a:gd name="T2" fmla="*/ 191794055 w 120000"/>
              <a:gd name="T3" fmla="*/ 0 h 120000"/>
              <a:gd name="T4" fmla="*/ 191794055 w 120000"/>
              <a:gd name="T5" fmla="*/ 107931791 h 120000"/>
              <a:gd name="T6" fmla="*/ 0 w 120000"/>
              <a:gd name="T7" fmla="*/ 107931791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3426776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557B584-5062-4FEA-B2B6-195F0D437C5E}" type="slidenum">
              <a:rPr lang="en-US" altLang="it-IT" sz="1300" smtClean="0"/>
              <a:pPr/>
              <a:t>14</a:t>
            </a:fld>
            <a:endParaRPr lang="en-US" altLang="it-IT" sz="1300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2663" y="763588"/>
            <a:ext cx="5094287" cy="38227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388" y="4841875"/>
            <a:ext cx="5176837" cy="4586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5917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Google Shape;228;p12:notes"/>
          <p:cNvSpPr>
            <a:spLocks noGrp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5" tIns="49500" rIns="99025" bIns="49500"/>
          <a:lstStyle/>
          <a:p>
            <a:pPr>
              <a:spcBef>
                <a:spcPct val="0"/>
              </a:spcBef>
            </a:pPr>
            <a:endParaRPr lang="es-AR" altLang="es-AR" smtClean="0"/>
          </a:p>
        </p:txBody>
      </p:sp>
      <p:sp>
        <p:nvSpPr>
          <p:cNvPr id="64515" name="Google Shape;229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custGeom>
            <a:avLst/>
            <a:gdLst>
              <a:gd name="T0" fmla="*/ 0 w 120000"/>
              <a:gd name="T1" fmla="*/ 0 h 120000"/>
              <a:gd name="T2" fmla="*/ 191794055 w 120000"/>
              <a:gd name="T3" fmla="*/ 0 h 120000"/>
              <a:gd name="T4" fmla="*/ 191794055 w 120000"/>
              <a:gd name="T5" fmla="*/ 107931791 h 120000"/>
              <a:gd name="T6" fmla="*/ 0 w 120000"/>
              <a:gd name="T7" fmla="*/ 107931791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35270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Google Shape;204;p9:notes"/>
          <p:cNvSpPr>
            <a:spLocks noGrp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5" tIns="49500" rIns="99025" bIns="49500"/>
          <a:lstStyle/>
          <a:p>
            <a:pPr>
              <a:spcBef>
                <a:spcPct val="0"/>
              </a:spcBef>
            </a:pPr>
            <a:endParaRPr lang="es-AR" altLang="es-AR" smtClean="0"/>
          </a:p>
        </p:txBody>
      </p:sp>
      <p:sp>
        <p:nvSpPr>
          <p:cNvPr id="60419" name="Google Shape;205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custGeom>
            <a:avLst/>
            <a:gdLst>
              <a:gd name="T0" fmla="*/ 0 w 120000"/>
              <a:gd name="T1" fmla="*/ 0 h 120000"/>
              <a:gd name="T2" fmla="*/ 191794055 w 120000"/>
              <a:gd name="T3" fmla="*/ 0 h 120000"/>
              <a:gd name="T4" fmla="*/ 191794055 w 120000"/>
              <a:gd name="T5" fmla="*/ 107931791 h 120000"/>
              <a:gd name="T6" fmla="*/ 0 w 120000"/>
              <a:gd name="T7" fmla="*/ 107931791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2264977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4024313" y="9721850"/>
            <a:ext cx="3074987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8853" tIns="49426" rIns="98853" bIns="49426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7421A56E-C9B8-46F0-A46F-29759816D711}" type="slidenum">
              <a:rPr lang="en-US" altLang="it-IT" sz="1200">
                <a:solidFill>
                  <a:srgbClr val="000000"/>
                </a:solidFill>
                <a:ea typeface="ＭＳ Ｐゴシック" panose="020B0600070205080204" pitchFamily="34" charset="-128"/>
              </a:rPr>
              <a:pPr algn="r" eaLnBrk="1" hangingPunct="1"/>
              <a:t>31</a:t>
            </a:fld>
            <a:endParaRPr lang="en-US" altLang="it-IT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1227138" y="771525"/>
            <a:ext cx="4645025" cy="3825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689" tIns="46845" rIns="93689" bIns="46845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/>
          </a:p>
        </p:txBody>
      </p:sp>
      <p:sp>
        <p:nvSpPr>
          <p:cNvPr id="77828" name="Text Box 3"/>
          <p:cNvSpPr>
            <a:spLocks noGrp="1" noChangeArrowheads="1"/>
          </p:cNvSpPr>
          <p:nvPr>
            <p:ph type="body"/>
          </p:nvPr>
        </p:nvSpPr>
        <p:spPr>
          <a:xfrm>
            <a:off x="947738" y="4862513"/>
            <a:ext cx="5203825" cy="4606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463"/>
              </a:spcBef>
              <a:tabLst>
                <a:tab pos="0" algn="l"/>
                <a:tab pos="468313" algn="l"/>
                <a:tab pos="936625" algn="l"/>
                <a:tab pos="1404938" algn="l"/>
                <a:tab pos="1873250" algn="l"/>
                <a:tab pos="2341563" algn="l"/>
                <a:tab pos="2809875" algn="l"/>
                <a:tab pos="3278188" algn="l"/>
                <a:tab pos="3746500" algn="l"/>
                <a:tab pos="4214813" algn="l"/>
                <a:tab pos="4683125" algn="l"/>
                <a:tab pos="5151438" algn="l"/>
                <a:tab pos="5621338" algn="l"/>
                <a:tab pos="6089650" algn="l"/>
                <a:tab pos="6557963" algn="l"/>
                <a:tab pos="7026275" algn="l"/>
                <a:tab pos="7494588" algn="l"/>
                <a:tab pos="7962900" algn="l"/>
                <a:tab pos="8431213" algn="l"/>
                <a:tab pos="8899525" algn="l"/>
                <a:tab pos="9367838" algn="l"/>
              </a:tabLst>
            </a:pPr>
            <a:r>
              <a:rPr lang="en-US" altLang="it-IT" smtClean="0">
                <a:latin typeface="Arial" panose="020B0604020202020204" pitchFamily="34" charset="0"/>
              </a:rPr>
              <a:t>-T1-weighted (wm brighter than gm)</a:t>
            </a:r>
          </a:p>
          <a:p>
            <a:pPr>
              <a:spcBef>
                <a:spcPts val="463"/>
              </a:spcBef>
              <a:tabLst>
                <a:tab pos="0" algn="l"/>
                <a:tab pos="468313" algn="l"/>
                <a:tab pos="936625" algn="l"/>
                <a:tab pos="1404938" algn="l"/>
                <a:tab pos="1873250" algn="l"/>
                <a:tab pos="2341563" algn="l"/>
                <a:tab pos="2809875" algn="l"/>
                <a:tab pos="3278188" algn="l"/>
                <a:tab pos="3746500" algn="l"/>
                <a:tab pos="4214813" algn="l"/>
                <a:tab pos="4683125" algn="l"/>
                <a:tab pos="5151438" algn="l"/>
                <a:tab pos="5621338" algn="l"/>
                <a:tab pos="6089650" algn="l"/>
                <a:tab pos="6557963" algn="l"/>
                <a:tab pos="7026275" algn="l"/>
                <a:tab pos="7494588" algn="l"/>
                <a:tab pos="7962900" algn="l"/>
                <a:tab pos="8431213" algn="l"/>
                <a:tab pos="8899525" algn="l"/>
                <a:tab pos="9367838" algn="l"/>
              </a:tabLst>
            </a:pPr>
            <a:r>
              <a:rPr lang="en-US" altLang="it-IT" smtClean="0">
                <a:latin typeface="Arial" panose="020B0604020202020204" pitchFamily="34" charset="0"/>
              </a:rPr>
              <a:t>-If higher res, gets downsampled (1mm isotropic)</a:t>
            </a:r>
          </a:p>
          <a:p>
            <a:pPr>
              <a:spcBef>
                <a:spcPts val="463"/>
              </a:spcBef>
              <a:tabLst>
                <a:tab pos="0" algn="l"/>
                <a:tab pos="468313" algn="l"/>
                <a:tab pos="936625" algn="l"/>
                <a:tab pos="1404938" algn="l"/>
                <a:tab pos="1873250" algn="l"/>
                <a:tab pos="2341563" algn="l"/>
                <a:tab pos="2809875" algn="l"/>
                <a:tab pos="3278188" algn="l"/>
                <a:tab pos="3746500" algn="l"/>
                <a:tab pos="4214813" algn="l"/>
                <a:tab pos="4683125" algn="l"/>
                <a:tab pos="5151438" algn="l"/>
                <a:tab pos="5621338" algn="l"/>
                <a:tab pos="6089650" algn="l"/>
                <a:tab pos="6557963" algn="l"/>
                <a:tab pos="7026275" algn="l"/>
                <a:tab pos="7494588" algn="l"/>
                <a:tab pos="7962900" algn="l"/>
                <a:tab pos="8431213" algn="l"/>
                <a:tab pos="8899525" algn="l"/>
                <a:tab pos="9367838" algn="l"/>
              </a:tabLst>
            </a:pPr>
            <a:r>
              <a:rPr lang="en-US" altLang="it-IT" smtClean="0">
                <a:latin typeface="Arial" panose="020B0604020202020204" pitchFamily="34" charset="0"/>
              </a:rPr>
              <a:t>-Can</a:t>
            </a:r>
            <a:r>
              <a:rPr lang="en-US" altLang="en-US" smtClean="0">
                <a:latin typeface="Arial" panose="020B0604020202020204" pitchFamily="34" charset="0"/>
              </a:rPr>
              <a:t>’</a:t>
            </a:r>
            <a:r>
              <a:rPr lang="en-US" altLang="it-IT" smtClean="0">
                <a:latin typeface="Arial" panose="020B0604020202020204" pitchFamily="34" charset="0"/>
              </a:rPr>
              <a:t>t go lower than 1.5mm^3</a:t>
            </a:r>
          </a:p>
        </p:txBody>
      </p:sp>
    </p:spTree>
    <p:extLst>
      <p:ext uri="{BB962C8B-B14F-4D97-AF65-F5344CB8AC3E}">
        <p14:creationId xmlns:p14="http://schemas.microsoft.com/office/powerpoint/2010/main" val="247029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5175"/>
            <a:ext cx="5111750" cy="3833813"/>
          </a:xfrm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it-IT" smtClean="0"/>
          </a:p>
        </p:txBody>
      </p:sp>
    </p:spTree>
    <p:extLst>
      <p:ext uri="{BB962C8B-B14F-4D97-AF65-F5344CB8AC3E}">
        <p14:creationId xmlns:p14="http://schemas.microsoft.com/office/powerpoint/2010/main" val="1457037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1"/>
          <p:cNvSpPr txBox="1">
            <a:spLocks noChangeArrowheads="1"/>
          </p:cNvSpPr>
          <p:nvPr/>
        </p:nvSpPr>
        <p:spPr bwMode="auto">
          <a:xfrm>
            <a:off x="1222375" y="766763"/>
            <a:ext cx="4657725" cy="3838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689" tIns="46845" rIns="93689" bIns="46845" anchor="ctr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/>
          </a:p>
        </p:txBody>
      </p:sp>
      <p:sp>
        <p:nvSpPr>
          <p:cNvPr id="82947" name="Text Box 2"/>
          <p:cNvSpPr>
            <a:spLocks noGrp="1" noChangeArrowheads="1"/>
          </p:cNvSpPr>
          <p:nvPr>
            <p:ph type="body"/>
          </p:nvPr>
        </p:nvSpPr>
        <p:spPr>
          <a:xfrm>
            <a:off x="947738" y="4862513"/>
            <a:ext cx="5203825" cy="4605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463"/>
              </a:spcBef>
              <a:tabLst>
                <a:tab pos="0" algn="l"/>
                <a:tab pos="468313" algn="l"/>
                <a:tab pos="936625" algn="l"/>
                <a:tab pos="1404938" algn="l"/>
                <a:tab pos="1873250" algn="l"/>
                <a:tab pos="2341563" algn="l"/>
                <a:tab pos="2809875" algn="l"/>
                <a:tab pos="3278188" algn="l"/>
                <a:tab pos="3746500" algn="l"/>
                <a:tab pos="4214813" algn="l"/>
                <a:tab pos="4683125" algn="l"/>
                <a:tab pos="5151438" algn="l"/>
                <a:tab pos="5621338" algn="l"/>
                <a:tab pos="6089650" algn="l"/>
                <a:tab pos="6557963" algn="l"/>
                <a:tab pos="7026275" algn="l"/>
                <a:tab pos="7494588" algn="l"/>
                <a:tab pos="7962900" algn="l"/>
                <a:tab pos="8431213" algn="l"/>
                <a:tab pos="8899525" algn="l"/>
                <a:tab pos="9367838" algn="l"/>
              </a:tabLst>
            </a:pPr>
            <a:r>
              <a:rPr lang="en-US" altLang="it-IT" smtClean="0">
                <a:latin typeface="Arial" panose="020B0604020202020204" pitchFamily="34" charset="0"/>
              </a:rPr>
              <a:t>-Now that you have wm &amp; pial surfs…get cort meas</a:t>
            </a:r>
          </a:p>
          <a:p>
            <a:pPr>
              <a:spcBef>
                <a:spcPts val="463"/>
              </a:spcBef>
              <a:tabLst>
                <a:tab pos="0" algn="l"/>
                <a:tab pos="468313" algn="l"/>
                <a:tab pos="936625" algn="l"/>
                <a:tab pos="1404938" algn="l"/>
                <a:tab pos="1873250" algn="l"/>
                <a:tab pos="2341563" algn="l"/>
                <a:tab pos="2809875" algn="l"/>
                <a:tab pos="3278188" algn="l"/>
                <a:tab pos="3746500" algn="l"/>
                <a:tab pos="4214813" algn="l"/>
                <a:tab pos="4683125" algn="l"/>
                <a:tab pos="5151438" algn="l"/>
                <a:tab pos="5621338" algn="l"/>
                <a:tab pos="6089650" algn="l"/>
                <a:tab pos="6557963" algn="l"/>
                <a:tab pos="7026275" algn="l"/>
                <a:tab pos="7494588" algn="l"/>
                <a:tab pos="7962900" algn="l"/>
                <a:tab pos="8431213" algn="l"/>
                <a:tab pos="8899525" algn="l"/>
                <a:tab pos="9367838" algn="l"/>
              </a:tabLst>
            </a:pPr>
            <a:r>
              <a:rPr lang="en-US" altLang="it-IT" smtClean="0">
                <a:latin typeface="Arial" panose="020B0604020202020204" pitchFamily="34" charset="0"/>
              </a:rPr>
              <a:t>-calculates cort thick, distance between vertices on wm and gm.  blue dots are vertices (indicated by). dist from wm to gm, and gm to wm and takes average.</a:t>
            </a:r>
          </a:p>
          <a:p>
            <a:pPr>
              <a:spcBef>
                <a:spcPts val="463"/>
              </a:spcBef>
              <a:tabLst>
                <a:tab pos="0" algn="l"/>
                <a:tab pos="468313" algn="l"/>
                <a:tab pos="936625" algn="l"/>
                <a:tab pos="1404938" algn="l"/>
                <a:tab pos="1873250" algn="l"/>
                <a:tab pos="2341563" algn="l"/>
                <a:tab pos="2809875" algn="l"/>
                <a:tab pos="3278188" algn="l"/>
                <a:tab pos="3746500" algn="l"/>
                <a:tab pos="4214813" algn="l"/>
                <a:tab pos="4683125" algn="l"/>
                <a:tab pos="5151438" algn="l"/>
                <a:tab pos="5621338" algn="l"/>
                <a:tab pos="6089650" algn="l"/>
                <a:tab pos="6557963" algn="l"/>
                <a:tab pos="7026275" algn="l"/>
                <a:tab pos="7494588" algn="l"/>
                <a:tab pos="7962900" algn="l"/>
                <a:tab pos="8431213" algn="l"/>
                <a:tab pos="8899525" algn="l"/>
                <a:tab pos="9367838" algn="l"/>
              </a:tabLst>
            </a:pPr>
            <a:endParaRPr lang="en-US" altLang="it-IT" smtClean="0">
              <a:latin typeface="Arial" panose="020B0604020202020204" pitchFamily="34" charset="0"/>
            </a:endParaRPr>
          </a:p>
        </p:txBody>
      </p:sp>
      <p:sp>
        <p:nvSpPr>
          <p:cNvPr id="82948" name="Text Box 3"/>
          <p:cNvSpPr txBox="1">
            <a:spLocks noChangeArrowheads="1"/>
          </p:cNvSpPr>
          <p:nvPr/>
        </p:nvSpPr>
        <p:spPr bwMode="auto">
          <a:xfrm>
            <a:off x="4024313" y="9721850"/>
            <a:ext cx="3074987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8853" tIns="49426" rIns="98853" bIns="49426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8C187D11-E049-4ADD-A7CA-938E35612237}" type="slidenum">
              <a:rPr lang="en-US" altLang="it-IT" sz="1200">
                <a:solidFill>
                  <a:srgbClr val="000000"/>
                </a:solidFill>
                <a:ea typeface="ＭＳ Ｐゴシック" panose="020B0600070205080204" pitchFamily="34" charset="-128"/>
              </a:rPr>
              <a:pPr algn="r" eaLnBrk="1" hangingPunct="1"/>
              <a:t>34</a:t>
            </a:fld>
            <a:endParaRPr lang="en-US" altLang="it-IT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52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Google Shape;211;p10:notes"/>
          <p:cNvSpPr>
            <a:spLocks noGrp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5" tIns="49500" rIns="99025" bIns="49500"/>
          <a:lstStyle/>
          <a:p>
            <a:pPr>
              <a:spcBef>
                <a:spcPct val="0"/>
              </a:spcBef>
            </a:pPr>
            <a:endParaRPr lang="es-AR" altLang="es-AR" smtClean="0"/>
          </a:p>
        </p:txBody>
      </p:sp>
      <p:sp>
        <p:nvSpPr>
          <p:cNvPr id="62467" name="Google Shape;212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custGeom>
            <a:avLst/>
            <a:gdLst>
              <a:gd name="T0" fmla="*/ 0 w 120000"/>
              <a:gd name="T1" fmla="*/ 0 h 120000"/>
              <a:gd name="T2" fmla="*/ 191794055 w 120000"/>
              <a:gd name="T3" fmla="*/ 0 h 120000"/>
              <a:gd name="T4" fmla="*/ 191794055 w 120000"/>
              <a:gd name="T5" fmla="*/ 107931791 h 120000"/>
              <a:gd name="T6" fmla="*/ 0 w 120000"/>
              <a:gd name="T7" fmla="*/ 107931791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464080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Google Shape;510;p33:notes"/>
          <p:cNvSpPr>
            <a:spLocks noGrp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25" tIns="49500" rIns="99025" bIns="49500"/>
          <a:lstStyle/>
          <a:p>
            <a:pPr>
              <a:spcBef>
                <a:spcPct val="0"/>
              </a:spcBef>
            </a:pPr>
            <a:endParaRPr lang="es-AR" altLang="es-AR" smtClean="0"/>
          </a:p>
        </p:txBody>
      </p:sp>
      <p:sp>
        <p:nvSpPr>
          <p:cNvPr id="86019" name="Google Shape;511;p3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custGeom>
            <a:avLst/>
            <a:gdLst>
              <a:gd name="T0" fmla="*/ 0 w 120000"/>
              <a:gd name="T1" fmla="*/ 0 h 120000"/>
              <a:gd name="T2" fmla="*/ 4797425 w 120000"/>
              <a:gd name="T3" fmla="*/ 0 h 120000"/>
              <a:gd name="T4" fmla="*/ 4797425 w 120000"/>
              <a:gd name="T5" fmla="*/ 3598863 h 120000"/>
              <a:gd name="T6" fmla="*/ 0 w 120000"/>
              <a:gd name="T7" fmla="*/ 3598863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round/>
          </a:ln>
        </p:spPr>
      </p:sp>
    </p:spTree>
    <p:extLst>
      <p:ext uri="{BB962C8B-B14F-4D97-AF65-F5344CB8AC3E}">
        <p14:creationId xmlns:p14="http://schemas.microsoft.com/office/powerpoint/2010/main" val="121440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43783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>
  <p:cSld name="Titolo e contenut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oogle Shape;19;p2"/>
          <p:cNvSpPr txBox="1">
            <a:spLocks noGrp="1"/>
          </p:cNvSpPr>
          <p:nvPr>
            <p:ph type="dt" idx="10"/>
          </p:nvPr>
        </p:nvSpPr>
        <p:spPr>
          <a:xfrm>
            <a:off x="3048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20;p2"/>
          <p:cNvSpPr txBox="1">
            <a:spLocks noGrp="1"/>
          </p:cNvSpPr>
          <p:nvPr>
            <p:ph type="ftr" idx="11"/>
          </p:nvPr>
        </p:nvSpPr>
        <p:spPr/>
        <p:txBody>
          <a:bodyPr spcFirstLastPara="1" lIns="91425" tIns="45700" rIns="91425" b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>
              <a:defRPr/>
            </a:pPr>
            <a:r>
              <a:rPr lang="en-US"/>
              <a:t> </a:t>
            </a:r>
            <a:endParaRPr/>
          </a:p>
          <a:p>
            <a:pPr>
              <a:defRPr/>
            </a:pPr>
            <a:r>
              <a:rPr lang="en-US"/>
              <a:t>MRI Contrast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576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.png"/><Relationship Id="rId7" Type="http://schemas.openxmlformats.org/officeDocument/2006/relationships/hyperlink" Target="mailto:jorge.jovicich@unitn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.unitn.it/en/cimec/mri" TargetMode="External"/><Relationship Id="rId5" Type="http://schemas.openxmlformats.org/officeDocument/2006/relationships/hyperlink" Target="https://www.cimec.unitn.it/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.vanderbilt.edu/documents/fmri/files/2013_Phys352A_StructuralMRI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mriquestions.com/ti-to-null-a-tissue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mriquestions.com/choice-of-ir-parameters.html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png"/><Relationship Id="rId7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12" Type="http://schemas.openxmlformats.org/officeDocument/2006/relationships/hyperlink" Target="https://surfer.nmr.mgh.harvard.edu/fswik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cbi.nlm.nih.gov/pubmed/?term=mprage+or+multiecho+mprage+or+mp2rag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hyperlink" Target="https://en.wikipedia.org/wiki/Meninge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urfer.nmr.mgh.harvard.edu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emf"/><Relationship Id="rId4" Type="http://schemas.openxmlformats.org/officeDocument/2006/relationships/image" Target="../media/image7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emf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emf"/><Relationship Id="rId9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www.sciencedirect.com/journal/neuroimage/vol/170/suppl/C" TargetMode="External"/><Relationship Id="rId7" Type="http://schemas.openxmlformats.org/officeDocument/2006/relationships/hyperlink" Target="https://fsl.fmrib.ox.ac.uk/fsl/fslwiki/FAS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tnava.github.io/ANTs/" TargetMode="External"/><Relationship Id="rId5" Type="http://schemas.openxmlformats.org/officeDocument/2006/relationships/hyperlink" Target="https://www.fil.ion.ucl.ac.uk/spm/" TargetMode="External"/><Relationship Id="rId10" Type="http://schemas.openxmlformats.org/officeDocument/2006/relationships/image" Target="../media/image93.png"/><Relationship Id="rId4" Type="http://schemas.openxmlformats.org/officeDocument/2006/relationships/hyperlink" Target="https://surfer.nmr.mgh.harvard.edu/fswiki" TargetMode="External"/><Relationship Id="rId9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1113" y="1447800"/>
            <a:ext cx="91217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92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 smtClean="0"/>
              <a:t>Brain Structural MRI Introduction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AR" sz="2000" b="1" i="1" dirty="0" err="1" smtClean="0">
                <a:solidFill>
                  <a:srgbClr val="C00000"/>
                </a:solidFill>
              </a:rPr>
              <a:t>Louvain</a:t>
            </a:r>
            <a:r>
              <a:rPr lang="es-AR" sz="2000" b="1" i="1" smtClean="0">
                <a:solidFill>
                  <a:srgbClr val="C00000"/>
                </a:solidFill>
              </a:rPr>
              <a:t>-l</a:t>
            </a:r>
            <a:r>
              <a:rPr lang="es-AR" sz="2000" b="1" i="1" smtClean="0">
                <a:solidFill>
                  <a:srgbClr val="C00000"/>
                </a:solidFill>
              </a:rPr>
              <a:t>a-</a:t>
            </a:r>
            <a:r>
              <a:rPr lang="es-AR" sz="2000" b="1" i="1" dirty="0" err="1" smtClean="0">
                <a:solidFill>
                  <a:srgbClr val="C00000"/>
                </a:solidFill>
              </a:rPr>
              <a:t>Neuve</a:t>
            </a:r>
            <a:r>
              <a:rPr lang="es-AR" sz="2000" b="1" i="1" dirty="0" smtClean="0">
                <a:solidFill>
                  <a:srgbClr val="C00000"/>
                </a:solidFill>
              </a:rPr>
              <a:t> </a:t>
            </a:r>
            <a:r>
              <a:rPr lang="es-AR" sz="2000" b="1" i="1" dirty="0">
                <a:solidFill>
                  <a:srgbClr val="C00000"/>
                </a:solidFill>
              </a:rPr>
              <a:t>- </a:t>
            </a:r>
            <a:r>
              <a:rPr lang="es-AR" sz="2000" b="1" i="1" dirty="0" err="1">
                <a:solidFill>
                  <a:srgbClr val="C00000"/>
                </a:solidFill>
              </a:rPr>
              <a:t>Neuroimaging</a:t>
            </a:r>
            <a:r>
              <a:rPr lang="es-AR" sz="2000" b="1" i="1" dirty="0">
                <a:solidFill>
                  <a:srgbClr val="C00000"/>
                </a:solidFill>
              </a:rPr>
              <a:t> Workshop 2019</a:t>
            </a:r>
            <a:endParaRPr lang="en-US" sz="4000" b="1" i="1" dirty="0">
              <a:solidFill>
                <a:srgbClr val="C00000"/>
              </a:solidFill>
              <a:effectLst/>
            </a:endParaRPr>
          </a:p>
        </p:txBody>
      </p:sp>
      <p:grpSp>
        <p:nvGrpSpPr>
          <p:cNvPr id="2054" name="Group 6"/>
          <p:cNvGrpSpPr>
            <a:grpSpLocks/>
          </p:cNvGrpSpPr>
          <p:nvPr/>
        </p:nvGrpSpPr>
        <p:grpSpPr bwMode="auto">
          <a:xfrm>
            <a:off x="11113" y="6248400"/>
            <a:ext cx="9121775" cy="617538"/>
            <a:chOff x="7" y="3936"/>
            <a:chExt cx="5746" cy="38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0" r="822"/>
            <a:stretch>
              <a:fillRect/>
            </a:stretch>
          </p:blipFill>
          <p:spPr bwMode="auto">
            <a:xfrm>
              <a:off x="7" y="3951"/>
              <a:ext cx="1268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footer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" y="3936"/>
              <a:ext cx="446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1588" y="3962400"/>
            <a:ext cx="9090026" cy="202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en-US" b="1" i="1" dirty="0"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Jorge </a:t>
            </a:r>
            <a:r>
              <a:rPr lang="en-US" b="1" i="1" dirty="0" err="1" smtClean="0"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Jovicich</a:t>
            </a:r>
            <a:endParaRPr lang="en-US" sz="105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Center for Mind/Brain 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Sciences (</a:t>
            </a:r>
            <a:r>
              <a:rPr lang="en-US" sz="1400" dirty="0" err="1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CIMeC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), </a:t>
            </a:r>
          </a:p>
          <a:p>
            <a:pPr lvl="0" algn="ctr">
              <a:lnSpc>
                <a:spcPct val="115000"/>
              </a:lnSpc>
              <a:spcAft>
                <a:spcPts val="0"/>
              </a:spcAft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University </a:t>
            </a: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 Trento, </a:t>
            </a:r>
            <a:r>
              <a:rPr lang="en-US" sz="140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Rovereto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Italy</a:t>
            </a:r>
          </a:p>
          <a:p>
            <a:pPr algn="ctr">
              <a:lnSpc>
                <a:spcPct val="115000"/>
              </a:lnSpc>
              <a:spcBef>
                <a:spcPts val="600"/>
              </a:spcBef>
            </a:pPr>
            <a:r>
              <a:rPr lang="en-US" sz="1400" dirty="0" err="1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CIMeC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 </a:t>
            </a:r>
            <a:r>
              <a:rPr lang="es-AR" sz="1400" dirty="0">
                <a:hlinkClick r:id="rId5"/>
              </a:rPr>
              <a:t>https://www.cimec.unitn.it/</a:t>
            </a:r>
            <a:endParaRPr lang="en-US" sz="1400" dirty="0" smtClean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Bef>
                <a:spcPts val="600"/>
              </a:spcBef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MRI Lab: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</a:t>
            </a:r>
            <a:r>
              <a:rPr lang="it-IT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r.unitn.it/en/cimec/mri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</a:p>
          <a:p>
            <a:pPr algn="ctr">
              <a:lnSpc>
                <a:spcPct val="115000"/>
              </a:lnSpc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E-mail:</a:t>
            </a: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hlinkClick r:id="rId7"/>
              </a:rPr>
              <a:t>jorge.jovicich@unitn.it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5" descr="logo_cimec_blu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1086"/>
            <a:ext cx="2386014" cy="101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1086"/>
            <a:ext cx="2773456" cy="8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2809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900"/>
          <a:stretch/>
        </p:blipFill>
        <p:spPr bwMode="auto">
          <a:xfrm>
            <a:off x="572183" y="1340550"/>
            <a:ext cx="3863292" cy="467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3"/>
          <p:cNvSpPr>
            <a:spLocks noChangeArrowheads="1"/>
          </p:cNvSpPr>
          <p:nvPr/>
        </p:nvSpPr>
        <p:spPr bwMode="auto">
          <a:xfrm>
            <a:off x="1757346" y="6007782"/>
            <a:ext cx="548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600" dirty="0"/>
              <a:t>Defect of the blood-brain barrier after stroke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600" dirty="0"/>
              <a:t>shown in MRI T1-weighted images.</a:t>
            </a:r>
            <a:endParaRPr lang="it-IT" altLang="it-IT" sz="1600" dirty="0"/>
          </a:p>
        </p:txBody>
      </p:sp>
      <p:sp>
        <p:nvSpPr>
          <p:cNvPr id="28678" name="Rectangle 4"/>
          <p:cNvSpPr>
            <a:spLocks noChangeArrowheads="1"/>
          </p:cNvSpPr>
          <p:nvPr/>
        </p:nvSpPr>
        <p:spPr bwMode="auto">
          <a:xfrm>
            <a:off x="5345067" y="854303"/>
            <a:ext cx="2243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/>
              <a:t>With contrast agent </a:t>
            </a:r>
            <a:endParaRPr lang="it-IT" altLang="it-IT" sz="2000" dirty="0"/>
          </a:p>
        </p:txBody>
      </p:sp>
      <p:sp>
        <p:nvSpPr>
          <p:cNvPr id="28679" name="Rectangle 6"/>
          <p:cNvSpPr>
            <a:spLocks noChangeArrowheads="1"/>
          </p:cNvSpPr>
          <p:nvPr/>
        </p:nvSpPr>
        <p:spPr bwMode="auto">
          <a:xfrm>
            <a:off x="1219541" y="851614"/>
            <a:ext cx="2568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/>
              <a:t>Without contrast agent </a:t>
            </a:r>
            <a:endParaRPr lang="it-IT" altLang="it-IT" sz="2000" dirty="0"/>
          </a:p>
        </p:txBody>
      </p:sp>
      <p:sp>
        <p:nvSpPr>
          <p:cNvPr id="8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Using image contrast agents in clinics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11"/>
          <a:stretch/>
        </p:blipFill>
        <p:spPr bwMode="auto">
          <a:xfrm>
            <a:off x="4565617" y="1340550"/>
            <a:ext cx="3802039" cy="467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3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5" descr="example-fse2d-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4" t="7512" r="12561" b="4225"/>
          <a:stretch>
            <a:fillRect/>
          </a:stretch>
        </p:blipFill>
        <p:spPr bwMode="auto">
          <a:xfrm>
            <a:off x="457200" y="1684338"/>
            <a:ext cx="2716213" cy="319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1151754" y="972345"/>
            <a:ext cx="685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dirty="0"/>
              <a:t>&lt; 48 hours </a:t>
            </a:r>
            <a:r>
              <a:rPr lang="en-US" altLang="it-IT" sz="2400" dirty="0" smtClean="0"/>
              <a:t>postictal </a:t>
            </a:r>
            <a:r>
              <a:rPr lang="en-US" altLang="it-IT" sz="2400" dirty="0"/>
              <a:t>acute infarct in right hemisphere</a:t>
            </a:r>
          </a:p>
        </p:txBody>
      </p:sp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990600" y="4953000"/>
            <a:ext cx="168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T</a:t>
            </a:r>
            <a:r>
              <a:rPr lang="en-US" altLang="it-IT" sz="2000" baseline="-25000"/>
              <a:t>2</a:t>
            </a:r>
            <a:r>
              <a:rPr lang="en-US" altLang="it-IT" sz="2000"/>
              <a:t>-weighted</a:t>
            </a:r>
          </a:p>
        </p:txBody>
      </p:sp>
      <p:grpSp>
        <p:nvGrpSpPr>
          <p:cNvPr id="29703" name="Group 8"/>
          <p:cNvGrpSpPr>
            <a:grpSpLocks/>
          </p:cNvGrpSpPr>
          <p:nvPr/>
        </p:nvGrpSpPr>
        <p:grpSpPr bwMode="auto">
          <a:xfrm>
            <a:off x="3303588" y="1676400"/>
            <a:ext cx="2716212" cy="3994150"/>
            <a:chOff x="3888" y="1296"/>
            <a:chExt cx="1711" cy="2516"/>
          </a:xfrm>
        </p:grpSpPr>
        <p:pic>
          <p:nvPicPr>
            <p:cNvPr id="29711" name="Picture 9" descr="example-fse2d-t2sta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74" t="7512" r="12561" b="6104"/>
            <a:stretch>
              <a:fillRect/>
            </a:stretch>
          </p:blipFill>
          <p:spPr bwMode="auto">
            <a:xfrm>
              <a:off x="3888" y="1296"/>
              <a:ext cx="1711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12" name="Rectangle 10"/>
            <p:cNvSpPr>
              <a:spLocks noChangeArrowheads="1"/>
            </p:cNvSpPr>
            <p:nvPr/>
          </p:nvSpPr>
          <p:spPr bwMode="auto">
            <a:xfrm>
              <a:off x="4176" y="3360"/>
              <a:ext cx="11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2000"/>
                <a:t>T</a:t>
              </a:r>
              <a:r>
                <a:rPr lang="en-US" altLang="it-IT" sz="2000" baseline="-25000"/>
                <a:t>2</a:t>
              </a:r>
              <a:r>
                <a:rPr lang="en-US" altLang="it-IT" sz="2000"/>
                <a:t>*-weighted</a:t>
              </a:r>
            </a:p>
          </p:txBody>
        </p:sp>
        <p:sp>
          <p:nvSpPr>
            <p:cNvPr id="29713" name="Rectangle 11"/>
            <p:cNvSpPr>
              <a:spLocks noChangeArrowheads="1"/>
            </p:cNvSpPr>
            <p:nvPr/>
          </p:nvSpPr>
          <p:spPr bwMode="auto">
            <a:xfrm>
              <a:off x="4088" y="3600"/>
              <a:ext cx="1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2000"/>
                <a:t>(presence of blood)</a:t>
              </a:r>
            </a:p>
          </p:txBody>
        </p:sp>
      </p:grpSp>
      <p:grpSp>
        <p:nvGrpSpPr>
          <p:cNvPr id="29704" name="Group 12"/>
          <p:cNvGrpSpPr>
            <a:grpSpLocks/>
          </p:cNvGrpSpPr>
          <p:nvPr/>
        </p:nvGrpSpPr>
        <p:grpSpPr bwMode="auto">
          <a:xfrm>
            <a:off x="6172200" y="1676400"/>
            <a:ext cx="2716213" cy="3986213"/>
            <a:chOff x="2112" y="1301"/>
            <a:chExt cx="1711" cy="2511"/>
          </a:xfrm>
        </p:grpSpPr>
        <p:grpSp>
          <p:nvGrpSpPr>
            <p:cNvPr id="29707" name="Group 13"/>
            <p:cNvGrpSpPr>
              <a:grpSpLocks/>
            </p:cNvGrpSpPr>
            <p:nvPr/>
          </p:nvGrpSpPr>
          <p:grpSpPr bwMode="auto">
            <a:xfrm>
              <a:off x="2112" y="1301"/>
              <a:ext cx="1711" cy="2347"/>
              <a:chOff x="2112" y="1301"/>
              <a:chExt cx="1711" cy="2347"/>
            </a:xfrm>
          </p:grpSpPr>
          <p:pic>
            <p:nvPicPr>
              <p:cNvPr id="29709" name="Picture 14" descr="example-se2d-diff"/>
              <p:cNvPicPr>
                <a:picLocks noChangeAspect="1" noChangeArrowheads="1"/>
              </p:cNvPicPr>
              <p:nvPr/>
            </p:nvPicPr>
            <p:blipFill>
              <a:blip r:embed="rId4">
                <a:lum bright="6000" contras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80" t="6807" r="11847" b="4930"/>
              <a:stretch>
                <a:fillRect/>
              </a:stretch>
            </p:blipFill>
            <p:spPr bwMode="auto">
              <a:xfrm>
                <a:off x="2112" y="1301"/>
                <a:ext cx="1711" cy="20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10" name="Rectangle 15"/>
              <p:cNvSpPr>
                <a:spLocks noChangeArrowheads="1"/>
              </p:cNvSpPr>
              <p:nvPr/>
            </p:nvSpPr>
            <p:spPr bwMode="auto">
              <a:xfrm>
                <a:off x="2173" y="3360"/>
                <a:ext cx="16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it-IT" sz="2000"/>
                  <a:t>Diffusion-weighted</a:t>
                </a:r>
              </a:p>
            </p:txBody>
          </p:sp>
        </p:grpSp>
        <p:sp>
          <p:nvSpPr>
            <p:cNvPr id="29708" name="Rectangle 16"/>
            <p:cNvSpPr>
              <a:spLocks noChangeArrowheads="1"/>
            </p:cNvSpPr>
            <p:nvPr/>
          </p:nvSpPr>
          <p:spPr bwMode="auto">
            <a:xfrm>
              <a:off x="2319" y="3600"/>
              <a:ext cx="1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2000"/>
                <a:t>(full infarct extent)</a:t>
              </a:r>
            </a:p>
          </p:txBody>
        </p:sp>
      </p:grpSp>
      <p:sp>
        <p:nvSpPr>
          <p:cNvPr id="29705" name="Rectangle 17"/>
          <p:cNvSpPr>
            <a:spLocks noChangeArrowheads="1"/>
          </p:cNvSpPr>
          <p:nvPr/>
        </p:nvSpPr>
        <p:spPr bwMode="auto">
          <a:xfrm>
            <a:off x="838200" y="53340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it-IT" sz="2000">
                <a:solidFill>
                  <a:schemeClr val="bg1"/>
                </a:solidFill>
              </a:rPr>
              <a:t>(infarct detection)</a:t>
            </a:r>
          </a:p>
        </p:txBody>
      </p:sp>
      <p:sp>
        <p:nvSpPr>
          <p:cNvPr id="53258" name="Rectangle 18"/>
          <p:cNvSpPr>
            <a:spLocks noChangeArrowheads="1"/>
          </p:cNvSpPr>
          <p:nvPr/>
        </p:nvSpPr>
        <p:spPr bwMode="auto">
          <a:xfrm>
            <a:off x="3146425" y="6195639"/>
            <a:ext cx="3105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it-IT" sz="16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Images from Toshiba Image gallery</a:t>
            </a:r>
          </a:p>
        </p:txBody>
      </p:sp>
      <p:sp>
        <p:nvSpPr>
          <p:cNvPr id="18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Multiple contrasts are used for diagnosis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4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t="36523" r="13750" b="29688"/>
          <a:stretch>
            <a:fillRect/>
          </a:stretch>
        </p:blipFill>
        <p:spPr bwMode="auto">
          <a:xfrm>
            <a:off x="83846" y="1440019"/>
            <a:ext cx="8875713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83846" y="4656294"/>
            <a:ext cx="8875713" cy="33813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600" dirty="0">
                <a:hlinkClick r:id="rId3"/>
              </a:rPr>
              <a:t>http://www.mc.vanderbilt.edu/documents/fmri/files/2013_Phys352A_StructuralMRI.pdf</a:t>
            </a:r>
            <a:r>
              <a:rPr lang="it-IT" altLang="es-AR" sz="1600" dirty="0"/>
              <a:t> </a:t>
            </a:r>
          </a:p>
        </p:txBody>
      </p:sp>
      <p:sp>
        <p:nvSpPr>
          <p:cNvPr id="30725" name="TextBox 1"/>
          <p:cNvSpPr txBox="1">
            <a:spLocks noChangeArrowheads="1"/>
          </p:cNvSpPr>
          <p:nvPr/>
        </p:nvSpPr>
        <p:spPr bwMode="auto">
          <a:xfrm>
            <a:off x="1447800" y="5149928"/>
            <a:ext cx="68421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000" dirty="0"/>
              <a:t>T1w: T1-weighted MRI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it-IT" altLang="es-AR" sz="2000" dirty="0"/>
              <a:t>T2w: T2-weighted MRI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it-IT" altLang="es-AR" sz="2000" dirty="0"/>
              <a:t>T2w FLAIR: T2-weighted Fluid Attenuation Inversion Recovery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it-IT" altLang="es-AR" sz="2000" dirty="0"/>
              <a:t>PD: Proton Density weighted MRI</a:t>
            </a:r>
            <a:endParaRPr lang="es-AR" altLang="es-AR" sz="2000" dirty="0"/>
          </a:p>
        </p:txBody>
      </p:sp>
      <p:sp>
        <p:nvSpPr>
          <p:cNvPr id="30727" name="TextBox 1"/>
          <p:cNvSpPr txBox="1">
            <a:spLocks noChangeArrowheads="1"/>
          </p:cNvSpPr>
          <p:nvPr/>
        </p:nvSpPr>
        <p:spPr bwMode="auto">
          <a:xfrm>
            <a:off x="700437" y="772289"/>
            <a:ext cx="77590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000" b="1" dirty="0" smtClean="0">
                <a:solidFill>
                  <a:srgbClr val="FF3300"/>
                </a:solidFill>
              </a:rPr>
              <a:t>Research </a:t>
            </a:r>
            <a:r>
              <a:rPr lang="it-IT" altLang="es-AR" sz="2000" b="1" dirty="0">
                <a:solidFill>
                  <a:srgbClr val="FF3300"/>
                </a:solidFill>
              </a:rPr>
              <a:t>with </a:t>
            </a:r>
            <a:r>
              <a:rPr lang="it-IT" altLang="es-AR" sz="2000" b="1" dirty="0" smtClean="0">
                <a:solidFill>
                  <a:srgbClr val="FF3300"/>
                </a:solidFill>
              </a:rPr>
              <a:t>healthy volunteers: endogenous </a:t>
            </a:r>
            <a:r>
              <a:rPr lang="it-IT" altLang="es-AR" sz="2000" b="1" dirty="0">
                <a:solidFill>
                  <a:srgbClr val="FF3300"/>
                </a:solidFill>
              </a:rPr>
              <a:t>natural tissue contrast</a:t>
            </a:r>
            <a:endParaRPr lang="es-AR" altLang="es-AR" sz="2000" b="1" dirty="0">
              <a:solidFill>
                <a:srgbClr val="FF3300"/>
              </a:solidFill>
            </a:endParaRPr>
          </a:p>
        </p:txBody>
      </p:sp>
      <p:sp>
        <p:nvSpPr>
          <p:cNvPr id="8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Multiple contrasts in healthy tissue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3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955675" y="1541463"/>
            <a:ext cx="72891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it-IT" altLang="es-AR" sz="2400" b="1" dirty="0"/>
              <a:t>Brain structure MRI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is a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is image contrast?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How can image contrast be manipulated?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image analyses are common from brain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applications?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challenges?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it-IT" altLang="es-AR" sz="2400" dirty="0"/>
          </a:p>
        </p:txBody>
      </p:sp>
      <p:sp>
        <p:nvSpPr>
          <p:cNvPr id="5" name="Right Arrow 4"/>
          <p:cNvSpPr/>
          <p:nvPr/>
        </p:nvSpPr>
        <p:spPr>
          <a:xfrm>
            <a:off x="593725" y="3286125"/>
            <a:ext cx="722313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6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2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493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627313" y="2182813"/>
            <a:ext cx="4473575" cy="32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it-IT" sz="1600" b="1" i="1" u="sng" dirty="0">
                <a:solidFill>
                  <a:schemeClr val="tx2">
                    <a:lumMod val="85000"/>
                    <a:lumOff val="15000"/>
                  </a:schemeClr>
                </a:solidFill>
              </a:rPr>
              <a:t>Gradient Echo sequences:</a:t>
            </a:r>
          </a:p>
          <a:p>
            <a:pPr lvl="1" eaLnBrk="1" hangingPunct="1">
              <a:defRPr/>
            </a:pPr>
            <a:r>
              <a:rPr lang="en-US" altLang="it-IT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- Proton Density weighting</a:t>
            </a:r>
          </a:p>
          <a:p>
            <a:pPr lvl="1" eaLnBrk="1" hangingPunct="1">
              <a:defRPr/>
            </a:pPr>
            <a:r>
              <a:rPr lang="en-US" altLang="it-IT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- T1 weighting</a:t>
            </a:r>
          </a:p>
          <a:p>
            <a:pPr lvl="1" eaLnBrk="1" hangingPunct="1">
              <a:defRPr/>
            </a:pPr>
            <a:r>
              <a:rPr lang="en-US" altLang="it-IT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- T2* weighting</a:t>
            </a:r>
          </a:p>
          <a:p>
            <a:pPr eaLnBrk="1" hangingPunct="1">
              <a:defRPr/>
            </a:pPr>
            <a:endParaRPr lang="en-US" altLang="it-IT" sz="14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it-IT" sz="1600" b="1" i="1" u="sng" dirty="0">
                <a:solidFill>
                  <a:schemeClr val="tx2">
                    <a:lumMod val="85000"/>
                    <a:lumOff val="15000"/>
                  </a:schemeClr>
                </a:solidFill>
              </a:rPr>
              <a:t>Spin Echo sequences:</a:t>
            </a:r>
          </a:p>
          <a:p>
            <a:pPr lvl="1" eaLnBrk="1" hangingPunct="1">
              <a:defRPr/>
            </a:pPr>
            <a:r>
              <a:rPr lang="en-US" altLang="it-IT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- Proton Density weighting</a:t>
            </a:r>
          </a:p>
          <a:p>
            <a:pPr lvl="1" eaLnBrk="1" hangingPunct="1">
              <a:defRPr/>
            </a:pPr>
            <a:r>
              <a:rPr lang="en-US" altLang="it-IT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- T1 weighting</a:t>
            </a:r>
          </a:p>
          <a:p>
            <a:pPr lvl="1" eaLnBrk="1" hangingPunct="1">
              <a:buFontTx/>
              <a:buChar char="-"/>
              <a:defRPr/>
            </a:pPr>
            <a:r>
              <a:rPr lang="en-US" altLang="it-IT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T2 weighting</a:t>
            </a:r>
          </a:p>
          <a:p>
            <a:pPr lvl="1" eaLnBrk="1" hangingPunct="1">
              <a:buFontTx/>
              <a:buChar char="-"/>
              <a:defRPr/>
            </a:pPr>
            <a:r>
              <a:rPr lang="en-US" altLang="it-IT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 Double echo: PD &amp; T2 weighting</a:t>
            </a:r>
          </a:p>
          <a:p>
            <a:pPr eaLnBrk="1" hangingPunct="1">
              <a:defRPr/>
            </a:pPr>
            <a:endParaRPr lang="en-US" altLang="it-IT" sz="16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it-IT" sz="1600" b="1" i="1" u="sng" dirty="0">
                <a:solidFill>
                  <a:schemeClr val="tx2">
                    <a:lumMod val="85000"/>
                    <a:lumOff val="15000"/>
                  </a:schemeClr>
                </a:solidFill>
              </a:rPr>
              <a:t>Inversion Recovery sequences:</a:t>
            </a:r>
          </a:p>
          <a:p>
            <a:pPr lvl="1" eaLnBrk="1" hangingPunct="1">
              <a:defRPr/>
            </a:pPr>
            <a:r>
              <a:rPr lang="en-US" altLang="it-IT" sz="16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- </a:t>
            </a:r>
            <a:r>
              <a:rPr lang="en-US" altLang="it-IT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MP-RAGE: for high T1 contrast</a:t>
            </a:r>
          </a:p>
          <a:p>
            <a:pPr lvl="1" eaLnBrk="1" hangingPunct="1">
              <a:defRPr/>
            </a:pPr>
            <a:r>
              <a:rPr lang="en-US" altLang="it-IT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- FLAIR: for PD or T2 weighting without CSF signal</a:t>
            </a:r>
          </a:p>
        </p:txBody>
      </p:sp>
      <p:sp>
        <p:nvSpPr>
          <p:cNvPr id="16389" name="Rectangle 1"/>
          <p:cNvSpPr>
            <a:spLocks noChangeArrowheads="1"/>
          </p:cNvSpPr>
          <p:nvPr/>
        </p:nvSpPr>
        <p:spPr bwMode="auto">
          <a:xfrm>
            <a:off x="1035586" y="5764448"/>
            <a:ext cx="63559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The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choice of a particular sequence &amp; parameters depends on the </a:t>
            </a:r>
          </a:p>
          <a:p>
            <a:pPr algn="ctr" eaLnBrk="1" hangingPunct="1">
              <a:defRPr/>
            </a:pP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metrics you want to derive and analyze from the images</a:t>
            </a:r>
            <a:endParaRPr lang="it-IT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439771" y="1228725"/>
            <a:ext cx="1601721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it-IT" b="1" i="1" dirty="0">
                <a:solidFill>
                  <a:schemeClr val="bg1"/>
                </a:solidFill>
              </a:rPr>
              <a:t>Magnetic Field</a:t>
            </a:r>
          </a:p>
          <a:p>
            <a:pPr algn="ctr">
              <a:defRPr/>
            </a:pPr>
            <a:r>
              <a:rPr lang="en-US" altLang="it-IT" b="1" i="1" dirty="0">
                <a:solidFill>
                  <a:schemeClr val="bg1"/>
                </a:solidFill>
              </a:rPr>
              <a:t> strength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4" name="Connettore 2 3"/>
          <p:cNvCxnSpPr/>
          <p:nvPr/>
        </p:nvCxnSpPr>
        <p:spPr>
          <a:xfrm flipV="1">
            <a:off x="2409825" y="1631950"/>
            <a:ext cx="757238" cy="4763"/>
          </a:xfrm>
          <a:prstGeom prst="straightConnector1">
            <a:avLst/>
          </a:prstGeom>
          <a:ln w="28575"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717550" y="2540000"/>
            <a:ext cx="560388" cy="1384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1.5 T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3.0 T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4.0 T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7.0 T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9.4 T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3479839" y="1263432"/>
            <a:ext cx="1192998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it-IT" b="1" i="1" dirty="0">
                <a:solidFill>
                  <a:schemeClr val="bg1"/>
                </a:solidFill>
              </a:rPr>
              <a:t>MRI </a:t>
            </a:r>
          </a:p>
          <a:p>
            <a:pPr algn="ctr">
              <a:defRPr/>
            </a:pPr>
            <a:r>
              <a:rPr lang="en-US" altLang="it-IT" b="1" i="1" dirty="0">
                <a:solidFill>
                  <a:schemeClr val="bg1"/>
                </a:solidFill>
              </a:rPr>
              <a:t>Sequences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6346001" y="1263432"/>
            <a:ext cx="2152650" cy="8318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it-IT" b="1" i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MRI Sequence </a:t>
            </a:r>
          </a:p>
          <a:p>
            <a:pPr algn="ctr">
              <a:defRPr/>
            </a:pPr>
            <a:r>
              <a:rPr lang="en-US" altLang="it-IT" b="1" i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Parameters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6588125" y="2368550"/>
            <a:ext cx="2179638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Voxel size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Repetition time: TR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Echo time: TE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Inversion time: TI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Flip angle: </a:t>
            </a: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  <a:sym typeface="Symbol" panose="05050102010706020507" pitchFamily="18" charset="2"/>
              </a:rPr>
              <a:t></a:t>
            </a:r>
            <a:endParaRPr lang="en-US" sz="1400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Fat suppression: yes/no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Averaging: yes/no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Acceleration: no/how much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Slice orientation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Brain coverage</a:t>
            </a:r>
          </a:p>
          <a:p>
            <a:pPr>
              <a:defRPr/>
            </a:pPr>
            <a:r>
              <a:rPr lang="en-US" sz="1400" dirty="0">
                <a:solidFill>
                  <a:schemeClr val="tx2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  <p:cxnSp>
        <p:nvCxnSpPr>
          <p:cNvPr id="14" name="Connettore 2 13"/>
          <p:cNvCxnSpPr/>
          <p:nvPr/>
        </p:nvCxnSpPr>
        <p:spPr>
          <a:xfrm>
            <a:off x="5076825" y="1639888"/>
            <a:ext cx="865188" cy="0"/>
          </a:xfrm>
          <a:prstGeom prst="straightConnector1">
            <a:avLst/>
          </a:prstGeom>
          <a:ln w="28575"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Multiple options to manipulate MRI contrast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5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16389" grpId="0"/>
      <p:bldP spid="11" grpId="0" animBg="1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Google Shape;232;p26" descr="MIDDLEmine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" t="3259" r="60568" b="50000"/>
          <a:stretch>
            <a:fillRect/>
          </a:stretch>
        </p:blipFill>
        <p:spPr bwMode="auto">
          <a:xfrm>
            <a:off x="6492875" y="1604962"/>
            <a:ext cx="2616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Google Shape;233;p26" descr="MIDDLEmine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45" r="53696"/>
          <a:stretch>
            <a:fillRect/>
          </a:stretch>
        </p:blipFill>
        <p:spPr bwMode="auto">
          <a:xfrm>
            <a:off x="0" y="1611312"/>
            <a:ext cx="3624263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Google Shape;234;p26" descr="MIDDLEmine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6" b="53477"/>
          <a:stretch>
            <a:fillRect/>
          </a:stretch>
        </p:blipFill>
        <p:spPr bwMode="auto">
          <a:xfrm>
            <a:off x="3641725" y="1600200"/>
            <a:ext cx="2820988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Google Shape;235;p26"/>
          <p:cNvSpPr txBox="1">
            <a:spLocks noChangeArrowheads="1"/>
          </p:cNvSpPr>
          <p:nvPr/>
        </p:nvSpPr>
        <p:spPr bwMode="auto">
          <a:xfrm>
            <a:off x="5076825" y="5413375"/>
            <a:ext cx="3925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ts val="1600"/>
              <a:buFontTx/>
              <a:buNone/>
            </a:pPr>
            <a:r>
              <a:rPr lang="en-US" altLang="es-AR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Spatial Resolution: </a:t>
            </a:r>
            <a:r>
              <a:rPr lang="en-US" altLang="es-A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 x 1 x 1 mm</a:t>
            </a:r>
            <a:r>
              <a:rPr lang="en-US" altLang="es-AR" sz="16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es-AR" altLang="es-AR" sz="2000" dirty="0"/>
          </a:p>
          <a:p>
            <a:pPr>
              <a:spcBef>
                <a:spcPct val="0"/>
              </a:spcBef>
              <a:buClr>
                <a:srgbClr val="000000"/>
              </a:buClr>
              <a:buSzPts val="1600"/>
              <a:buFontTx/>
              <a:buNone/>
            </a:pPr>
            <a:r>
              <a:rPr lang="en-US" altLang="es-AR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Acquisition time: </a:t>
            </a:r>
            <a:r>
              <a:rPr lang="en-US" altLang="es-AR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5 </a:t>
            </a:r>
            <a:r>
              <a:rPr lang="en-US" altLang="es-AR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minutes</a:t>
            </a:r>
            <a:endParaRPr lang="es-AR" altLang="es-AR" sz="2000" dirty="0"/>
          </a:p>
        </p:txBody>
      </p:sp>
      <p:sp>
        <p:nvSpPr>
          <p:cNvPr id="63495" name="Google Shape;236;p26"/>
          <p:cNvSpPr txBox="1">
            <a:spLocks noChangeArrowheads="1"/>
          </p:cNvSpPr>
          <p:nvPr/>
        </p:nvSpPr>
        <p:spPr bwMode="auto">
          <a:xfrm>
            <a:off x="0" y="5486400"/>
            <a:ext cx="52197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5" tIns="44450" rIns="90475" bIns="4445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SzPts val="2400"/>
              <a:buFontTx/>
              <a:buNone/>
            </a:pPr>
            <a:r>
              <a:rPr lang="en-US" altLang="es-AR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3D MP-RAGE (T1 contrast, 4T)</a:t>
            </a:r>
            <a:endParaRPr lang="es-AR" altLang="es-AR" sz="2000" dirty="0"/>
          </a:p>
        </p:txBody>
      </p:sp>
      <p:sp>
        <p:nvSpPr>
          <p:cNvPr id="8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Example: T1-weighted MRI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Google Shape;236;p26"/>
          <p:cNvSpPr txBox="1">
            <a:spLocks noChangeArrowheads="1"/>
          </p:cNvSpPr>
          <p:nvPr/>
        </p:nvSpPr>
        <p:spPr bwMode="auto">
          <a:xfrm>
            <a:off x="1676400" y="831010"/>
            <a:ext cx="5897539" cy="84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5" tIns="44450" rIns="90475" bIns="4445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00"/>
              </a:buClr>
              <a:buSzPts val="2400"/>
              <a:buFontTx/>
              <a:buNone/>
            </a:pPr>
            <a:r>
              <a:rPr lang="en-US" altLang="es-A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Most common brain structural MRI contrast used </a:t>
            </a:r>
          </a:p>
          <a:p>
            <a:pPr algn="ctr">
              <a:spcBef>
                <a:spcPct val="0"/>
              </a:spcBef>
              <a:buClr>
                <a:srgbClr val="000000"/>
              </a:buClr>
              <a:buSzPts val="2400"/>
              <a:buFontTx/>
              <a:buNone/>
            </a:pPr>
            <a:r>
              <a:rPr lang="en-US" altLang="es-AR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 cognitive neuroscience studies</a:t>
            </a:r>
            <a:endParaRPr lang="es-AR" altLang="es-AR" sz="1800" dirty="0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675313" y="6113432"/>
            <a:ext cx="3327400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 smtClean="0"/>
              <a:t>How is this contrast obtained?</a:t>
            </a:r>
            <a:endParaRPr lang="en-US" altLang="it-IT" sz="2000" dirty="0"/>
          </a:p>
        </p:txBody>
      </p:sp>
    </p:spTree>
    <p:extLst>
      <p:ext uri="{BB962C8B-B14F-4D97-AF65-F5344CB8AC3E}">
        <p14:creationId xmlns:p14="http://schemas.microsoft.com/office/powerpoint/2010/main" val="245052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6"/>
          <a:stretch>
            <a:fillRect/>
          </a:stretch>
        </p:blipFill>
        <p:spPr bwMode="auto">
          <a:xfrm>
            <a:off x="476273" y="986304"/>
            <a:ext cx="8207375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Reminder of T1 relaxation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26293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463550" y="1725613"/>
            <a:ext cx="52070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RF</a:t>
            </a:r>
          </a:p>
        </p:txBody>
      </p:sp>
      <p:sp>
        <p:nvSpPr>
          <p:cNvPr id="45059" name="Line 4"/>
          <p:cNvSpPr>
            <a:spLocks noChangeShapeType="1"/>
          </p:cNvSpPr>
          <p:nvPr/>
        </p:nvSpPr>
        <p:spPr bwMode="auto">
          <a:xfrm>
            <a:off x="838200" y="2057400"/>
            <a:ext cx="296863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5060" name="Group 5"/>
          <p:cNvGrpSpPr>
            <a:grpSpLocks/>
          </p:cNvGrpSpPr>
          <p:nvPr/>
        </p:nvGrpSpPr>
        <p:grpSpPr bwMode="auto">
          <a:xfrm>
            <a:off x="1150938" y="1763713"/>
            <a:ext cx="123825" cy="292100"/>
            <a:chOff x="910" y="822"/>
            <a:chExt cx="99" cy="202"/>
          </a:xfrm>
        </p:grpSpPr>
        <p:sp>
          <p:nvSpPr>
            <p:cNvPr id="45090" name="Line 6"/>
            <p:cNvSpPr>
              <a:spLocks noChangeShapeType="1"/>
            </p:cNvSpPr>
            <p:nvPr/>
          </p:nvSpPr>
          <p:spPr bwMode="auto">
            <a:xfrm flipV="1">
              <a:off x="910" y="826"/>
              <a:ext cx="0" cy="19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091" name="Line 7"/>
            <p:cNvSpPr>
              <a:spLocks noChangeShapeType="1"/>
            </p:cNvSpPr>
            <p:nvPr/>
          </p:nvSpPr>
          <p:spPr bwMode="auto">
            <a:xfrm flipV="1">
              <a:off x="1009" y="831"/>
              <a:ext cx="0" cy="19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092" name="Line 8"/>
            <p:cNvSpPr>
              <a:spLocks noChangeShapeType="1"/>
            </p:cNvSpPr>
            <p:nvPr/>
          </p:nvSpPr>
          <p:spPr bwMode="auto">
            <a:xfrm>
              <a:off x="920" y="822"/>
              <a:ext cx="7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5061" name="Line 9"/>
          <p:cNvSpPr>
            <a:spLocks noChangeShapeType="1"/>
          </p:cNvSpPr>
          <p:nvPr/>
        </p:nvSpPr>
        <p:spPr bwMode="auto">
          <a:xfrm flipV="1">
            <a:off x="1285875" y="2024063"/>
            <a:ext cx="6127750" cy="33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62" name="Line 10"/>
          <p:cNvSpPr>
            <a:spLocks noChangeShapeType="1"/>
          </p:cNvSpPr>
          <p:nvPr/>
        </p:nvSpPr>
        <p:spPr bwMode="auto">
          <a:xfrm>
            <a:off x="1089025" y="3014663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63" name="Line 11"/>
          <p:cNvSpPr>
            <a:spLocks noChangeShapeType="1"/>
          </p:cNvSpPr>
          <p:nvPr/>
        </p:nvSpPr>
        <p:spPr bwMode="auto">
          <a:xfrm flipV="1">
            <a:off x="1073150" y="2273300"/>
            <a:ext cx="0" cy="7191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64" name="Line 13"/>
          <p:cNvSpPr>
            <a:spLocks noChangeShapeType="1"/>
          </p:cNvSpPr>
          <p:nvPr/>
        </p:nvSpPr>
        <p:spPr bwMode="auto">
          <a:xfrm flipV="1">
            <a:off x="1438275" y="3189288"/>
            <a:ext cx="0" cy="142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65" name="Line 14"/>
          <p:cNvSpPr>
            <a:spLocks noChangeShapeType="1"/>
          </p:cNvSpPr>
          <p:nvPr/>
        </p:nvSpPr>
        <p:spPr bwMode="auto">
          <a:xfrm flipV="1">
            <a:off x="1901825" y="3189288"/>
            <a:ext cx="0" cy="301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66" name="Line 15"/>
          <p:cNvSpPr>
            <a:spLocks noChangeShapeType="1"/>
          </p:cNvSpPr>
          <p:nvPr/>
        </p:nvSpPr>
        <p:spPr bwMode="auto">
          <a:xfrm>
            <a:off x="1077913" y="5665788"/>
            <a:ext cx="6465887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67" name="Line 16"/>
          <p:cNvSpPr>
            <a:spLocks noChangeShapeType="1"/>
          </p:cNvSpPr>
          <p:nvPr/>
        </p:nvSpPr>
        <p:spPr bwMode="auto">
          <a:xfrm flipV="1">
            <a:off x="1209675" y="1425575"/>
            <a:ext cx="0" cy="4289425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68" name="Line 17"/>
          <p:cNvSpPr>
            <a:spLocks noChangeShapeType="1"/>
          </p:cNvSpPr>
          <p:nvPr/>
        </p:nvSpPr>
        <p:spPr bwMode="auto">
          <a:xfrm flipV="1">
            <a:off x="1060450" y="3533775"/>
            <a:ext cx="0" cy="21463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69" name="Rectangle 18"/>
          <p:cNvSpPr>
            <a:spLocks noChangeArrowheads="1"/>
          </p:cNvSpPr>
          <p:nvPr/>
        </p:nvSpPr>
        <p:spPr bwMode="auto">
          <a:xfrm>
            <a:off x="152400" y="3775075"/>
            <a:ext cx="7207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Mz(t)</a:t>
            </a:r>
          </a:p>
        </p:txBody>
      </p:sp>
      <p:sp>
        <p:nvSpPr>
          <p:cNvPr id="45070" name="Rectangle 96"/>
          <p:cNvSpPr>
            <a:spLocks noChangeArrowheads="1"/>
          </p:cNvSpPr>
          <p:nvPr/>
        </p:nvSpPr>
        <p:spPr bwMode="auto">
          <a:xfrm>
            <a:off x="6430963" y="5819775"/>
            <a:ext cx="8159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45071" name="Rectangle 97"/>
          <p:cNvSpPr>
            <a:spLocks noChangeArrowheads="1"/>
          </p:cNvSpPr>
          <p:nvPr/>
        </p:nvSpPr>
        <p:spPr bwMode="auto">
          <a:xfrm>
            <a:off x="1333500" y="1773238"/>
            <a:ext cx="1443038" cy="282575"/>
          </a:xfrm>
          <a:prstGeom prst="rect">
            <a:avLst/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400" b="1">
                <a:latin typeface="Arial" panose="020B0604020202020204" pitchFamily="34" charset="0"/>
              </a:rPr>
              <a:t>Spatial encode</a:t>
            </a:r>
          </a:p>
        </p:txBody>
      </p:sp>
      <p:grpSp>
        <p:nvGrpSpPr>
          <p:cNvPr id="45072" name="Group 174"/>
          <p:cNvGrpSpPr>
            <a:grpSpLocks/>
          </p:cNvGrpSpPr>
          <p:nvPr/>
        </p:nvGrpSpPr>
        <p:grpSpPr bwMode="auto">
          <a:xfrm>
            <a:off x="3071813" y="1763713"/>
            <a:ext cx="122237" cy="292100"/>
            <a:chOff x="2454" y="822"/>
            <a:chExt cx="99" cy="202"/>
          </a:xfrm>
        </p:grpSpPr>
        <p:sp>
          <p:nvSpPr>
            <p:cNvPr id="45087" name="Line 175"/>
            <p:cNvSpPr>
              <a:spLocks noChangeShapeType="1"/>
            </p:cNvSpPr>
            <p:nvPr/>
          </p:nvSpPr>
          <p:spPr bwMode="auto">
            <a:xfrm flipV="1">
              <a:off x="2454" y="826"/>
              <a:ext cx="0" cy="19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088" name="Line 176"/>
            <p:cNvSpPr>
              <a:spLocks noChangeShapeType="1"/>
            </p:cNvSpPr>
            <p:nvPr/>
          </p:nvSpPr>
          <p:spPr bwMode="auto">
            <a:xfrm flipV="1">
              <a:off x="2553" y="831"/>
              <a:ext cx="0" cy="19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089" name="Line 177"/>
            <p:cNvSpPr>
              <a:spLocks noChangeShapeType="1"/>
            </p:cNvSpPr>
            <p:nvPr/>
          </p:nvSpPr>
          <p:spPr bwMode="auto">
            <a:xfrm>
              <a:off x="2464" y="822"/>
              <a:ext cx="7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5073" name="Line 178"/>
          <p:cNvSpPr>
            <a:spLocks noChangeShapeType="1"/>
          </p:cNvSpPr>
          <p:nvPr/>
        </p:nvSpPr>
        <p:spPr bwMode="auto">
          <a:xfrm flipV="1">
            <a:off x="3130550" y="1390650"/>
            <a:ext cx="0" cy="42894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5074" name="Group 483"/>
          <p:cNvGrpSpPr>
            <a:grpSpLocks/>
          </p:cNvGrpSpPr>
          <p:nvPr/>
        </p:nvGrpSpPr>
        <p:grpSpPr bwMode="auto">
          <a:xfrm>
            <a:off x="5013325" y="1795463"/>
            <a:ext cx="122238" cy="292100"/>
            <a:chOff x="4014" y="822"/>
            <a:chExt cx="99" cy="202"/>
          </a:xfrm>
        </p:grpSpPr>
        <p:sp>
          <p:nvSpPr>
            <p:cNvPr id="45084" name="Line 484"/>
            <p:cNvSpPr>
              <a:spLocks noChangeShapeType="1"/>
            </p:cNvSpPr>
            <p:nvPr/>
          </p:nvSpPr>
          <p:spPr bwMode="auto">
            <a:xfrm flipV="1">
              <a:off x="4014" y="826"/>
              <a:ext cx="0" cy="19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085" name="Line 485"/>
            <p:cNvSpPr>
              <a:spLocks noChangeShapeType="1"/>
            </p:cNvSpPr>
            <p:nvPr/>
          </p:nvSpPr>
          <p:spPr bwMode="auto">
            <a:xfrm flipV="1">
              <a:off x="4113" y="831"/>
              <a:ext cx="0" cy="19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086" name="Line 486"/>
            <p:cNvSpPr>
              <a:spLocks noChangeShapeType="1"/>
            </p:cNvSpPr>
            <p:nvPr/>
          </p:nvSpPr>
          <p:spPr bwMode="auto">
            <a:xfrm>
              <a:off x="4024" y="822"/>
              <a:ext cx="7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5075" name="Line 488"/>
          <p:cNvSpPr>
            <a:spLocks noChangeShapeType="1"/>
          </p:cNvSpPr>
          <p:nvPr/>
        </p:nvSpPr>
        <p:spPr bwMode="auto">
          <a:xfrm flipV="1">
            <a:off x="6972300" y="1344613"/>
            <a:ext cx="0" cy="4289425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76" name="Rectangle 492"/>
          <p:cNvSpPr>
            <a:spLocks noChangeArrowheads="1"/>
          </p:cNvSpPr>
          <p:nvPr/>
        </p:nvSpPr>
        <p:spPr bwMode="auto">
          <a:xfrm>
            <a:off x="370567" y="811695"/>
            <a:ext cx="8302272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 dirty="0">
                <a:latin typeface="Arial" panose="020B0604020202020204" pitchFamily="34" charset="0"/>
              </a:rPr>
              <a:t>TR: </a:t>
            </a:r>
            <a:r>
              <a:rPr lang="en-US" altLang="it-IT" sz="2000" dirty="0">
                <a:latin typeface="Arial" panose="020B0604020202020204" pitchFamily="34" charset="0"/>
              </a:rPr>
              <a:t>Repetition Time (time between RF excitations of the magnetization)</a:t>
            </a:r>
          </a:p>
        </p:txBody>
      </p:sp>
      <p:sp>
        <p:nvSpPr>
          <p:cNvPr id="24607" name="Line 493"/>
          <p:cNvSpPr>
            <a:spLocks noChangeShapeType="1"/>
          </p:cNvSpPr>
          <p:nvPr/>
        </p:nvSpPr>
        <p:spPr bwMode="auto">
          <a:xfrm>
            <a:off x="3132138" y="1350963"/>
            <a:ext cx="1944687" cy="0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45078" name="Rectangle 494"/>
          <p:cNvSpPr>
            <a:spLocks noChangeArrowheads="1"/>
          </p:cNvSpPr>
          <p:nvPr/>
        </p:nvSpPr>
        <p:spPr bwMode="auto">
          <a:xfrm>
            <a:off x="1165225" y="5807075"/>
            <a:ext cx="5577488" cy="83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dirty="0">
                <a:latin typeface="Arial" panose="020B0604020202020204" pitchFamily="34" charset="0"/>
              </a:rPr>
              <a:t>GM: gray matter (T1 long)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dirty="0">
                <a:latin typeface="Arial" panose="020B0604020202020204" pitchFamily="34" charset="0"/>
              </a:rPr>
              <a:t>WM: white matter (T1 short)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dirty="0">
                <a:latin typeface="Arial" panose="020B0604020202020204" pitchFamily="34" charset="0"/>
              </a:rPr>
              <a:t>Assume T2* similar and very short in both GM &amp; WM</a:t>
            </a:r>
          </a:p>
        </p:txBody>
      </p:sp>
      <p:sp>
        <p:nvSpPr>
          <p:cNvPr id="45079" name="Rectangle 502"/>
          <p:cNvSpPr>
            <a:spLocks noChangeArrowheads="1"/>
          </p:cNvSpPr>
          <p:nvPr/>
        </p:nvSpPr>
        <p:spPr bwMode="auto">
          <a:xfrm>
            <a:off x="122238" y="2681288"/>
            <a:ext cx="8620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Mxy(t)</a:t>
            </a:r>
          </a:p>
        </p:txBody>
      </p:sp>
      <p:sp>
        <p:nvSpPr>
          <p:cNvPr id="45080" name="Line 487"/>
          <p:cNvSpPr>
            <a:spLocks noChangeShapeType="1"/>
          </p:cNvSpPr>
          <p:nvPr/>
        </p:nvSpPr>
        <p:spPr bwMode="auto">
          <a:xfrm flipV="1">
            <a:off x="5076825" y="1390650"/>
            <a:ext cx="0" cy="42894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5082" name="Rectangle 97"/>
          <p:cNvSpPr>
            <a:spLocks noChangeArrowheads="1"/>
          </p:cNvSpPr>
          <p:nvPr/>
        </p:nvSpPr>
        <p:spPr bwMode="auto">
          <a:xfrm>
            <a:off x="3200400" y="1776413"/>
            <a:ext cx="1443038" cy="284162"/>
          </a:xfrm>
          <a:prstGeom prst="rect">
            <a:avLst/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400" b="1">
                <a:latin typeface="Arial" panose="020B0604020202020204" pitchFamily="34" charset="0"/>
              </a:rPr>
              <a:t>Spatial encode</a:t>
            </a:r>
          </a:p>
        </p:txBody>
      </p:sp>
      <p:sp>
        <p:nvSpPr>
          <p:cNvPr id="45083" name="Rectangle 97"/>
          <p:cNvSpPr>
            <a:spLocks noChangeArrowheads="1"/>
          </p:cNvSpPr>
          <p:nvPr/>
        </p:nvSpPr>
        <p:spPr bwMode="auto">
          <a:xfrm>
            <a:off x="5148263" y="1773238"/>
            <a:ext cx="1444625" cy="282575"/>
          </a:xfrm>
          <a:prstGeom prst="rect">
            <a:avLst/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400" b="1">
                <a:latin typeface="Arial" panose="020B0604020202020204" pitchFamily="34" charset="0"/>
              </a:rPr>
              <a:t>Spatial encode</a:t>
            </a:r>
          </a:p>
        </p:txBody>
      </p:sp>
      <p:sp>
        <p:nvSpPr>
          <p:cNvPr id="37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Example: changing contrast with TR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3108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463550" y="1725613"/>
            <a:ext cx="52070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RF</a:t>
            </a:r>
          </a:p>
        </p:txBody>
      </p:sp>
      <p:sp>
        <p:nvSpPr>
          <p:cNvPr id="46083" name="Line 4"/>
          <p:cNvSpPr>
            <a:spLocks noChangeShapeType="1"/>
          </p:cNvSpPr>
          <p:nvPr/>
        </p:nvSpPr>
        <p:spPr bwMode="auto">
          <a:xfrm>
            <a:off x="838200" y="2057400"/>
            <a:ext cx="296863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6084" name="Group 5"/>
          <p:cNvGrpSpPr>
            <a:grpSpLocks/>
          </p:cNvGrpSpPr>
          <p:nvPr/>
        </p:nvGrpSpPr>
        <p:grpSpPr bwMode="auto">
          <a:xfrm>
            <a:off x="1150938" y="1763713"/>
            <a:ext cx="123825" cy="292100"/>
            <a:chOff x="910" y="822"/>
            <a:chExt cx="99" cy="202"/>
          </a:xfrm>
        </p:grpSpPr>
        <p:sp>
          <p:nvSpPr>
            <p:cNvPr id="47791" name="Line 6"/>
            <p:cNvSpPr>
              <a:spLocks noChangeShapeType="1"/>
            </p:cNvSpPr>
            <p:nvPr/>
          </p:nvSpPr>
          <p:spPr bwMode="auto">
            <a:xfrm flipV="1">
              <a:off x="910" y="826"/>
              <a:ext cx="0" cy="19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792" name="Line 7"/>
            <p:cNvSpPr>
              <a:spLocks noChangeShapeType="1"/>
            </p:cNvSpPr>
            <p:nvPr/>
          </p:nvSpPr>
          <p:spPr bwMode="auto">
            <a:xfrm flipV="1">
              <a:off x="1009" y="831"/>
              <a:ext cx="0" cy="19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793" name="Line 8"/>
            <p:cNvSpPr>
              <a:spLocks noChangeShapeType="1"/>
            </p:cNvSpPr>
            <p:nvPr/>
          </p:nvSpPr>
          <p:spPr bwMode="auto">
            <a:xfrm>
              <a:off x="920" y="822"/>
              <a:ext cx="7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6085" name="Line 9"/>
          <p:cNvSpPr>
            <a:spLocks noChangeShapeType="1"/>
          </p:cNvSpPr>
          <p:nvPr/>
        </p:nvSpPr>
        <p:spPr bwMode="auto">
          <a:xfrm flipV="1">
            <a:off x="990600" y="2057400"/>
            <a:ext cx="55626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86" name="Line 10"/>
          <p:cNvSpPr>
            <a:spLocks noChangeShapeType="1"/>
          </p:cNvSpPr>
          <p:nvPr/>
        </p:nvSpPr>
        <p:spPr bwMode="auto">
          <a:xfrm>
            <a:off x="762000" y="3014663"/>
            <a:ext cx="579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87" name="Line 11"/>
          <p:cNvSpPr>
            <a:spLocks noChangeShapeType="1"/>
          </p:cNvSpPr>
          <p:nvPr/>
        </p:nvSpPr>
        <p:spPr bwMode="auto">
          <a:xfrm flipV="1">
            <a:off x="1073150" y="2273300"/>
            <a:ext cx="0" cy="7191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88" name="Rectangle 12"/>
          <p:cNvSpPr>
            <a:spLocks noChangeArrowheads="1"/>
          </p:cNvSpPr>
          <p:nvPr/>
        </p:nvSpPr>
        <p:spPr bwMode="auto">
          <a:xfrm>
            <a:off x="47625" y="2692400"/>
            <a:ext cx="936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600" b="1">
                <a:latin typeface="Arial" panose="020B0604020202020204" pitchFamily="34" charset="0"/>
              </a:rPr>
              <a:t>Voltage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600" b="1">
                <a:latin typeface="Arial" panose="020B0604020202020204" pitchFamily="34" charset="0"/>
              </a:rPr>
              <a:t>(Signal)</a:t>
            </a:r>
          </a:p>
        </p:txBody>
      </p:sp>
      <p:sp>
        <p:nvSpPr>
          <p:cNvPr id="46089" name="Line 13"/>
          <p:cNvSpPr>
            <a:spLocks noChangeShapeType="1"/>
          </p:cNvSpPr>
          <p:nvPr/>
        </p:nvSpPr>
        <p:spPr bwMode="auto">
          <a:xfrm flipV="1">
            <a:off x="1438275" y="3189288"/>
            <a:ext cx="0" cy="142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0" name="Line 14"/>
          <p:cNvSpPr>
            <a:spLocks noChangeShapeType="1"/>
          </p:cNvSpPr>
          <p:nvPr/>
        </p:nvSpPr>
        <p:spPr bwMode="auto">
          <a:xfrm flipV="1">
            <a:off x="1901825" y="3189288"/>
            <a:ext cx="0" cy="301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1" name="Line 15"/>
          <p:cNvSpPr>
            <a:spLocks noChangeShapeType="1"/>
          </p:cNvSpPr>
          <p:nvPr/>
        </p:nvSpPr>
        <p:spPr bwMode="auto">
          <a:xfrm>
            <a:off x="1077913" y="5665788"/>
            <a:ext cx="6465887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2" name="Line 16"/>
          <p:cNvSpPr>
            <a:spLocks noChangeShapeType="1"/>
          </p:cNvSpPr>
          <p:nvPr/>
        </p:nvSpPr>
        <p:spPr bwMode="auto">
          <a:xfrm flipV="1">
            <a:off x="1209675" y="1425575"/>
            <a:ext cx="0" cy="4289425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3" name="Line 17"/>
          <p:cNvSpPr>
            <a:spLocks noChangeShapeType="1"/>
          </p:cNvSpPr>
          <p:nvPr/>
        </p:nvSpPr>
        <p:spPr bwMode="auto">
          <a:xfrm flipV="1">
            <a:off x="1060450" y="3533775"/>
            <a:ext cx="0" cy="21463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4" name="Rectangle 18"/>
          <p:cNvSpPr>
            <a:spLocks noChangeArrowheads="1"/>
          </p:cNvSpPr>
          <p:nvPr/>
        </p:nvSpPr>
        <p:spPr bwMode="auto">
          <a:xfrm>
            <a:off x="595313" y="3754438"/>
            <a:ext cx="485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Mz</a:t>
            </a:r>
          </a:p>
        </p:txBody>
      </p:sp>
      <p:sp>
        <p:nvSpPr>
          <p:cNvPr id="46095" name="Line 19"/>
          <p:cNvSpPr>
            <a:spLocks noChangeShapeType="1"/>
          </p:cNvSpPr>
          <p:nvPr/>
        </p:nvSpPr>
        <p:spPr bwMode="auto">
          <a:xfrm>
            <a:off x="1093788" y="4052888"/>
            <a:ext cx="100012" cy="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6096" name="Group 20"/>
          <p:cNvGrpSpPr>
            <a:grpSpLocks/>
          </p:cNvGrpSpPr>
          <p:nvPr/>
        </p:nvGrpSpPr>
        <p:grpSpPr bwMode="auto">
          <a:xfrm>
            <a:off x="1208088" y="4076700"/>
            <a:ext cx="1927225" cy="1570038"/>
            <a:chOff x="955" y="2424"/>
            <a:chExt cx="1549" cy="1089"/>
          </a:xfrm>
        </p:grpSpPr>
        <p:grpSp>
          <p:nvGrpSpPr>
            <p:cNvPr id="47716" name="Group 21"/>
            <p:cNvGrpSpPr>
              <a:grpSpLocks/>
            </p:cNvGrpSpPr>
            <p:nvPr/>
          </p:nvGrpSpPr>
          <p:grpSpPr bwMode="auto">
            <a:xfrm>
              <a:off x="955" y="2528"/>
              <a:ext cx="1549" cy="985"/>
              <a:chOff x="955" y="2528"/>
              <a:chExt cx="1549" cy="985"/>
            </a:xfrm>
          </p:grpSpPr>
          <p:sp>
            <p:nvSpPr>
              <p:cNvPr id="47718" name="Line 22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19" name="Line 23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0" name="Line 24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1" name="Line 25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2" name="Line 26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3" name="Line 27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4" name="Line 28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5" name="Line 29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6" name="Line 30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7" name="Line 31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8" name="Line 32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9" name="Line 33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0" name="Line 34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1" name="Line 35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2" name="Line 36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3" name="Line 37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4" name="Line 38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5" name="Line 39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6" name="Line 40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7" name="Line 41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8" name="Line 42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9" name="Line 43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0" name="Line 44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1" name="Line 45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2" name="Line 46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3" name="Line 47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4" name="Line 48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5" name="Line 49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6" name="Line 50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7" name="Line 51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8" name="Line 52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9" name="Line 53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0" name="Line 54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1" name="Line 55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2" name="Line 56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3" name="Line 57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4" name="Line 58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5" name="Line 59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6" name="Line 60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7" name="Line 61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8" name="Line 62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9" name="Line 63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0" name="Line 64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1" name="Line 65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2" name="Line 66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3" name="Line 67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4" name="Line 68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5" name="Line 69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6" name="Line 70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7" name="Line 71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8" name="Line 72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9" name="Line 73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0" name="Line 74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1" name="Line 75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2" name="Line 76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3" name="Line 77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4" name="Line 78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5" name="Line 79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6" name="Line 80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7" name="Line 81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8" name="Line 82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9" name="Line 83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0" name="Line 84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1" name="Line 85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2" name="Line 86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3" name="Line 87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4" name="Line 88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5" name="Line 89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6" name="Line 90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7" name="Line 91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8" name="Line 92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9" name="Line 93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90" name="Line 94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47717" name="Line 95"/>
            <p:cNvSpPr>
              <a:spLocks noChangeShapeType="1"/>
            </p:cNvSpPr>
            <p:nvPr/>
          </p:nvSpPr>
          <p:spPr bwMode="auto">
            <a:xfrm>
              <a:off x="960" y="2424"/>
              <a:ext cx="0" cy="1072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6097" name="Rectangle 96"/>
          <p:cNvSpPr>
            <a:spLocks noChangeArrowheads="1"/>
          </p:cNvSpPr>
          <p:nvPr/>
        </p:nvSpPr>
        <p:spPr bwMode="auto">
          <a:xfrm>
            <a:off x="6430963" y="5819775"/>
            <a:ext cx="8159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46098" name="Rectangle 97"/>
          <p:cNvSpPr>
            <a:spLocks noChangeArrowheads="1"/>
          </p:cNvSpPr>
          <p:nvPr/>
        </p:nvSpPr>
        <p:spPr bwMode="auto">
          <a:xfrm>
            <a:off x="1331913" y="1689100"/>
            <a:ext cx="1082675" cy="366713"/>
          </a:xfrm>
          <a:prstGeom prst="rect">
            <a:avLst/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encode</a:t>
            </a:r>
          </a:p>
        </p:txBody>
      </p:sp>
      <p:grpSp>
        <p:nvGrpSpPr>
          <p:cNvPr id="46100" name="Group 174"/>
          <p:cNvGrpSpPr>
            <a:grpSpLocks/>
          </p:cNvGrpSpPr>
          <p:nvPr/>
        </p:nvGrpSpPr>
        <p:grpSpPr bwMode="auto">
          <a:xfrm>
            <a:off x="3071813" y="1763713"/>
            <a:ext cx="122237" cy="292100"/>
            <a:chOff x="2454" y="822"/>
            <a:chExt cx="99" cy="202"/>
          </a:xfrm>
        </p:grpSpPr>
        <p:sp>
          <p:nvSpPr>
            <p:cNvPr id="47638" name="Line 175"/>
            <p:cNvSpPr>
              <a:spLocks noChangeShapeType="1"/>
            </p:cNvSpPr>
            <p:nvPr/>
          </p:nvSpPr>
          <p:spPr bwMode="auto">
            <a:xfrm flipV="1">
              <a:off x="2454" y="826"/>
              <a:ext cx="0" cy="19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639" name="Line 176"/>
            <p:cNvSpPr>
              <a:spLocks noChangeShapeType="1"/>
            </p:cNvSpPr>
            <p:nvPr/>
          </p:nvSpPr>
          <p:spPr bwMode="auto">
            <a:xfrm flipV="1">
              <a:off x="2553" y="831"/>
              <a:ext cx="0" cy="19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640" name="Line 177"/>
            <p:cNvSpPr>
              <a:spLocks noChangeShapeType="1"/>
            </p:cNvSpPr>
            <p:nvPr/>
          </p:nvSpPr>
          <p:spPr bwMode="auto">
            <a:xfrm>
              <a:off x="2464" y="822"/>
              <a:ext cx="7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6101" name="Line 178"/>
          <p:cNvSpPr>
            <a:spLocks noChangeShapeType="1"/>
          </p:cNvSpPr>
          <p:nvPr/>
        </p:nvSpPr>
        <p:spPr bwMode="auto">
          <a:xfrm flipV="1">
            <a:off x="3130550" y="1390650"/>
            <a:ext cx="0" cy="42894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6102" name="Group 255"/>
          <p:cNvGrpSpPr>
            <a:grpSpLocks/>
          </p:cNvGrpSpPr>
          <p:nvPr/>
        </p:nvGrpSpPr>
        <p:grpSpPr bwMode="auto">
          <a:xfrm>
            <a:off x="1217613" y="4752975"/>
            <a:ext cx="1914525" cy="917575"/>
            <a:chOff x="963" y="2893"/>
            <a:chExt cx="1565" cy="636"/>
          </a:xfrm>
        </p:grpSpPr>
        <p:grpSp>
          <p:nvGrpSpPr>
            <p:cNvPr id="47563" name="Group 256"/>
            <p:cNvGrpSpPr>
              <a:grpSpLocks/>
            </p:cNvGrpSpPr>
            <p:nvPr/>
          </p:nvGrpSpPr>
          <p:grpSpPr bwMode="auto">
            <a:xfrm>
              <a:off x="963" y="2893"/>
              <a:ext cx="1549" cy="636"/>
              <a:chOff x="963" y="2893"/>
              <a:chExt cx="1549" cy="636"/>
            </a:xfrm>
          </p:grpSpPr>
          <p:sp>
            <p:nvSpPr>
              <p:cNvPr id="24852" name="Line 257"/>
              <p:cNvSpPr>
                <a:spLocks noChangeShapeType="1"/>
              </p:cNvSpPr>
              <p:nvPr/>
            </p:nvSpPr>
            <p:spPr bwMode="auto">
              <a:xfrm flipV="1">
                <a:off x="963" y="3460"/>
                <a:ext cx="34" cy="6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3" name="Line 258"/>
              <p:cNvSpPr>
                <a:spLocks noChangeShapeType="1"/>
              </p:cNvSpPr>
              <p:nvPr/>
            </p:nvSpPr>
            <p:spPr bwMode="auto">
              <a:xfrm flipV="1">
                <a:off x="1019" y="3400"/>
                <a:ext cx="34" cy="6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4" name="Line 259"/>
              <p:cNvSpPr>
                <a:spLocks noChangeShapeType="1"/>
              </p:cNvSpPr>
              <p:nvPr/>
            </p:nvSpPr>
            <p:spPr bwMode="auto">
              <a:xfrm flipV="1">
                <a:off x="1003" y="3444"/>
                <a:ext cx="18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5" name="Line 260"/>
              <p:cNvSpPr>
                <a:spLocks noChangeShapeType="1"/>
              </p:cNvSpPr>
              <p:nvPr/>
            </p:nvSpPr>
            <p:spPr bwMode="auto">
              <a:xfrm flipV="1">
                <a:off x="1027" y="3420"/>
                <a:ext cx="14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6" name="Line 261"/>
              <p:cNvSpPr>
                <a:spLocks noChangeShapeType="1"/>
              </p:cNvSpPr>
              <p:nvPr/>
            </p:nvSpPr>
            <p:spPr bwMode="auto">
              <a:xfrm flipV="1">
                <a:off x="1049" y="3398"/>
                <a:ext cx="17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7" name="Line 262"/>
              <p:cNvSpPr>
                <a:spLocks noChangeShapeType="1"/>
              </p:cNvSpPr>
              <p:nvPr/>
            </p:nvSpPr>
            <p:spPr bwMode="auto">
              <a:xfrm flipV="1">
                <a:off x="1075" y="3349"/>
                <a:ext cx="35" cy="58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8" name="Line 263"/>
              <p:cNvSpPr>
                <a:spLocks noChangeShapeType="1"/>
              </p:cNvSpPr>
              <p:nvPr/>
            </p:nvSpPr>
            <p:spPr bwMode="auto">
              <a:xfrm flipV="1">
                <a:off x="1073" y="3375"/>
                <a:ext cx="18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9" name="Line 264"/>
              <p:cNvSpPr>
                <a:spLocks noChangeShapeType="1"/>
              </p:cNvSpPr>
              <p:nvPr/>
            </p:nvSpPr>
            <p:spPr bwMode="auto">
              <a:xfrm flipV="1">
                <a:off x="1098" y="3351"/>
                <a:ext cx="17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0" name="Line 265"/>
              <p:cNvSpPr>
                <a:spLocks noChangeShapeType="1"/>
              </p:cNvSpPr>
              <p:nvPr/>
            </p:nvSpPr>
            <p:spPr bwMode="auto">
              <a:xfrm flipV="1">
                <a:off x="1130" y="3300"/>
                <a:ext cx="35" cy="5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1" name="Line 266"/>
              <p:cNvSpPr>
                <a:spLocks noChangeShapeType="1"/>
              </p:cNvSpPr>
              <p:nvPr/>
            </p:nvSpPr>
            <p:spPr bwMode="auto">
              <a:xfrm flipV="1">
                <a:off x="1123" y="3329"/>
                <a:ext cx="17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2" name="Line 267"/>
              <p:cNvSpPr>
                <a:spLocks noChangeShapeType="1"/>
              </p:cNvSpPr>
              <p:nvPr/>
            </p:nvSpPr>
            <p:spPr bwMode="auto">
              <a:xfrm flipV="1">
                <a:off x="1147" y="3307"/>
                <a:ext cx="17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3" name="Line 268"/>
              <p:cNvSpPr>
                <a:spLocks noChangeShapeType="1"/>
              </p:cNvSpPr>
              <p:nvPr/>
            </p:nvSpPr>
            <p:spPr bwMode="auto">
              <a:xfrm flipV="1">
                <a:off x="1187" y="3259"/>
                <a:ext cx="35" cy="4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4" name="Line 269"/>
              <p:cNvSpPr>
                <a:spLocks noChangeShapeType="1"/>
              </p:cNvSpPr>
              <p:nvPr/>
            </p:nvSpPr>
            <p:spPr bwMode="auto">
              <a:xfrm flipV="1">
                <a:off x="1175" y="3287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5" name="Line 270"/>
              <p:cNvSpPr>
                <a:spLocks noChangeShapeType="1"/>
              </p:cNvSpPr>
              <p:nvPr/>
            </p:nvSpPr>
            <p:spPr bwMode="auto">
              <a:xfrm flipV="1">
                <a:off x="1204" y="3266"/>
                <a:ext cx="16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6" name="Line 271"/>
              <p:cNvSpPr>
                <a:spLocks noChangeShapeType="1"/>
              </p:cNvSpPr>
              <p:nvPr/>
            </p:nvSpPr>
            <p:spPr bwMode="auto">
              <a:xfrm flipV="1">
                <a:off x="1245" y="3220"/>
                <a:ext cx="35" cy="4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7" name="Line 272"/>
              <p:cNvSpPr>
                <a:spLocks noChangeShapeType="1"/>
              </p:cNvSpPr>
              <p:nvPr/>
            </p:nvSpPr>
            <p:spPr bwMode="auto">
              <a:xfrm flipV="1">
                <a:off x="1232" y="3246"/>
                <a:ext cx="17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8" name="Line 273"/>
              <p:cNvSpPr>
                <a:spLocks noChangeShapeType="1"/>
              </p:cNvSpPr>
              <p:nvPr/>
            </p:nvSpPr>
            <p:spPr bwMode="auto">
              <a:xfrm flipV="1">
                <a:off x="1259" y="3228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9" name="Line 274"/>
              <p:cNvSpPr>
                <a:spLocks noChangeShapeType="1"/>
              </p:cNvSpPr>
              <p:nvPr/>
            </p:nvSpPr>
            <p:spPr bwMode="auto">
              <a:xfrm flipV="1">
                <a:off x="1300" y="3185"/>
                <a:ext cx="34" cy="4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0" name="Line 275"/>
              <p:cNvSpPr>
                <a:spLocks noChangeShapeType="1"/>
              </p:cNvSpPr>
              <p:nvPr/>
            </p:nvSpPr>
            <p:spPr bwMode="auto">
              <a:xfrm flipV="1">
                <a:off x="1289" y="3207"/>
                <a:ext cx="17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1" name="Line 276"/>
              <p:cNvSpPr>
                <a:spLocks noChangeShapeType="1"/>
              </p:cNvSpPr>
              <p:nvPr/>
            </p:nvSpPr>
            <p:spPr bwMode="auto">
              <a:xfrm flipV="1">
                <a:off x="1319" y="3187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2" name="Line 277"/>
              <p:cNvSpPr>
                <a:spLocks noChangeShapeType="1"/>
              </p:cNvSpPr>
              <p:nvPr/>
            </p:nvSpPr>
            <p:spPr bwMode="auto">
              <a:xfrm flipV="1">
                <a:off x="1356" y="3153"/>
                <a:ext cx="35" cy="4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3" name="Line 278"/>
              <p:cNvSpPr>
                <a:spLocks noChangeShapeType="1"/>
              </p:cNvSpPr>
              <p:nvPr/>
            </p:nvSpPr>
            <p:spPr bwMode="auto">
              <a:xfrm flipV="1">
                <a:off x="1350" y="3168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4" name="Line 279"/>
              <p:cNvSpPr>
                <a:spLocks noChangeShapeType="1"/>
              </p:cNvSpPr>
              <p:nvPr/>
            </p:nvSpPr>
            <p:spPr bwMode="auto">
              <a:xfrm flipV="1">
                <a:off x="1382" y="3150"/>
                <a:ext cx="2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5" name="Line 280"/>
              <p:cNvSpPr>
                <a:spLocks noChangeShapeType="1"/>
              </p:cNvSpPr>
              <p:nvPr/>
            </p:nvSpPr>
            <p:spPr bwMode="auto">
              <a:xfrm flipV="1">
                <a:off x="1412" y="3124"/>
                <a:ext cx="35" cy="3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6" name="Line 281"/>
              <p:cNvSpPr>
                <a:spLocks noChangeShapeType="1"/>
              </p:cNvSpPr>
              <p:nvPr/>
            </p:nvSpPr>
            <p:spPr bwMode="auto">
              <a:xfrm flipV="1">
                <a:off x="1421" y="3131"/>
                <a:ext cx="17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7" name="Line 282"/>
              <p:cNvSpPr>
                <a:spLocks noChangeShapeType="1"/>
              </p:cNvSpPr>
              <p:nvPr/>
            </p:nvSpPr>
            <p:spPr bwMode="auto">
              <a:xfrm flipV="1">
                <a:off x="1469" y="3098"/>
                <a:ext cx="34" cy="3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8" name="Line 283"/>
              <p:cNvSpPr>
                <a:spLocks noChangeShapeType="1"/>
              </p:cNvSpPr>
              <p:nvPr/>
            </p:nvSpPr>
            <p:spPr bwMode="auto">
              <a:xfrm flipV="1">
                <a:off x="1456" y="3113"/>
                <a:ext cx="21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9" name="Line 284"/>
              <p:cNvSpPr>
                <a:spLocks noChangeShapeType="1"/>
              </p:cNvSpPr>
              <p:nvPr/>
            </p:nvSpPr>
            <p:spPr bwMode="auto">
              <a:xfrm flipV="1">
                <a:off x="1494" y="3095"/>
                <a:ext cx="2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0" name="Line 285"/>
              <p:cNvSpPr>
                <a:spLocks noChangeShapeType="1"/>
              </p:cNvSpPr>
              <p:nvPr/>
            </p:nvSpPr>
            <p:spPr bwMode="auto">
              <a:xfrm flipV="1">
                <a:off x="1525" y="3075"/>
                <a:ext cx="34" cy="3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1" name="Line 286"/>
              <p:cNvSpPr>
                <a:spLocks noChangeShapeType="1"/>
              </p:cNvSpPr>
              <p:nvPr/>
            </p:nvSpPr>
            <p:spPr bwMode="auto">
              <a:xfrm flipV="1">
                <a:off x="1533" y="3079"/>
                <a:ext cx="19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2" name="Line 287"/>
              <p:cNvSpPr>
                <a:spLocks noChangeShapeType="1"/>
              </p:cNvSpPr>
              <p:nvPr/>
            </p:nvSpPr>
            <p:spPr bwMode="auto">
              <a:xfrm flipV="1">
                <a:off x="1581" y="3053"/>
                <a:ext cx="35" cy="3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3" name="Line 288"/>
              <p:cNvSpPr>
                <a:spLocks noChangeShapeType="1"/>
              </p:cNvSpPr>
              <p:nvPr/>
            </p:nvSpPr>
            <p:spPr bwMode="auto">
              <a:xfrm flipV="1">
                <a:off x="1568" y="3064"/>
                <a:ext cx="2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4" name="Line 289"/>
              <p:cNvSpPr>
                <a:spLocks noChangeShapeType="1"/>
              </p:cNvSpPr>
              <p:nvPr/>
            </p:nvSpPr>
            <p:spPr bwMode="auto">
              <a:xfrm flipV="1">
                <a:off x="1607" y="3049"/>
                <a:ext cx="22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5" name="Line 290"/>
              <p:cNvSpPr>
                <a:spLocks noChangeShapeType="1"/>
              </p:cNvSpPr>
              <p:nvPr/>
            </p:nvSpPr>
            <p:spPr bwMode="auto">
              <a:xfrm flipV="1">
                <a:off x="1638" y="3033"/>
                <a:ext cx="35" cy="2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6" name="Line 291"/>
              <p:cNvSpPr>
                <a:spLocks noChangeShapeType="1"/>
              </p:cNvSpPr>
              <p:nvPr/>
            </p:nvSpPr>
            <p:spPr bwMode="auto">
              <a:xfrm flipV="1">
                <a:off x="1646" y="3037"/>
                <a:ext cx="18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7" name="Line 292"/>
              <p:cNvSpPr>
                <a:spLocks noChangeShapeType="1"/>
              </p:cNvSpPr>
              <p:nvPr/>
            </p:nvSpPr>
            <p:spPr bwMode="auto">
              <a:xfrm flipV="1">
                <a:off x="1694" y="3016"/>
                <a:ext cx="35" cy="24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8" name="Line 293"/>
              <p:cNvSpPr>
                <a:spLocks noChangeShapeType="1"/>
              </p:cNvSpPr>
              <p:nvPr/>
            </p:nvSpPr>
            <p:spPr bwMode="auto">
              <a:xfrm flipV="1">
                <a:off x="1686" y="3022"/>
                <a:ext cx="21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9" name="Line 294"/>
              <p:cNvSpPr>
                <a:spLocks noChangeShapeType="1"/>
              </p:cNvSpPr>
              <p:nvPr/>
            </p:nvSpPr>
            <p:spPr bwMode="auto">
              <a:xfrm>
                <a:off x="1727" y="3011"/>
                <a:ext cx="14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0" name="Line 295"/>
              <p:cNvSpPr>
                <a:spLocks noChangeShapeType="1"/>
              </p:cNvSpPr>
              <p:nvPr/>
            </p:nvSpPr>
            <p:spPr bwMode="auto">
              <a:xfrm flipV="1">
                <a:off x="1751" y="3000"/>
                <a:ext cx="35" cy="2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1" name="Line 296"/>
              <p:cNvSpPr>
                <a:spLocks noChangeShapeType="1"/>
              </p:cNvSpPr>
              <p:nvPr/>
            </p:nvSpPr>
            <p:spPr bwMode="auto">
              <a:xfrm>
                <a:off x="1747" y="3009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2" name="Line 297"/>
              <p:cNvSpPr>
                <a:spLocks noChangeShapeType="1"/>
              </p:cNvSpPr>
              <p:nvPr/>
            </p:nvSpPr>
            <p:spPr bwMode="auto">
              <a:xfrm flipV="1">
                <a:off x="1773" y="2998"/>
                <a:ext cx="2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3" name="Line 298"/>
              <p:cNvSpPr>
                <a:spLocks noChangeShapeType="1"/>
              </p:cNvSpPr>
              <p:nvPr/>
            </p:nvSpPr>
            <p:spPr bwMode="auto">
              <a:xfrm flipV="1">
                <a:off x="1805" y="2985"/>
                <a:ext cx="36" cy="2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4" name="Line 299"/>
              <p:cNvSpPr>
                <a:spLocks noChangeShapeType="1"/>
              </p:cNvSpPr>
              <p:nvPr/>
            </p:nvSpPr>
            <p:spPr bwMode="auto">
              <a:xfrm flipV="1">
                <a:off x="1818" y="2985"/>
                <a:ext cx="21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5" name="Line 300"/>
              <p:cNvSpPr>
                <a:spLocks noChangeShapeType="1"/>
              </p:cNvSpPr>
              <p:nvPr/>
            </p:nvSpPr>
            <p:spPr bwMode="auto">
              <a:xfrm flipV="1">
                <a:off x="1862" y="2978"/>
                <a:ext cx="3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6" name="Line 301"/>
              <p:cNvSpPr>
                <a:spLocks noChangeShapeType="1"/>
              </p:cNvSpPr>
              <p:nvPr/>
            </p:nvSpPr>
            <p:spPr bwMode="auto">
              <a:xfrm flipV="1">
                <a:off x="1865" y="2977"/>
                <a:ext cx="21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7" name="Line 302"/>
              <p:cNvSpPr>
                <a:spLocks noChangeShapeType="1"/>
              </p:cNvSpPr>
              <p:nvPr/>
            </p:nvSpPr>
            <p:spPr bwMode="auto">
              <a:xfrm flipV="1">
                <a:off x="1919" y="2965"/>
                <a:ext cx="31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8" name="Line 303"/>
              <p:cNvSpPr>
                <a:spLocks noChangeShapeType="1"/>
              </p:cNvSpPr>
              <p:nvPr/>
            </p:nvSpPr>
            <p:spPr bwMode="auto">
              <a:xfrm flipV="1">
                <a:off x="1910" y="2966"/>
                <a:ext cx="21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9" name="Line 304"/>
              <p:cNvSpPr>
                <a:spLocks noChangeShapeType="1"/>
              </p:cNvSpPr>
              <p:nvPr/>
            </p:nvSpPr>
            <p:spPr bwMode="auto">
              <a:xfrm>
                <a:off x="1952" y="2963"/>
                <a:ext cx="13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0" name="Line 305"/>
              <p:cNvSpPr>
                <a:spLocks noChangeShapeType="1"/>
              </p:cNvSpPr>
              <p:nvPr/>
            </p:nvSpPr>
            <p:spPr bwMode="auto">
              <a:xfrm flipV="1">
                <a:off x="1975" y="2955"/>
                <a:ext cx="31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1" name="Line 306"/>
              <p:cNvSpPr>
                <a:spLocks noChangeShapeType="1"/>
              </p:cNvSpPr>
              <p:nvPr/>
            </p:nvSpPr>
            <p:spPr bwMode="auto">
              <a:xfrm>
                <a:off x="1974" y="2957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2" name="Line 307"/>
              <p:cNvSpPr>
                <a:spLocks noChangeShapeType="1"/>
              </p:cNvSpPr>
              <p:nvPr/>
            </p:nvSpPr>
            <p:spPr bwMode="auto">
              <a:xfrm flipV="1">
                <a:off x="2000" y="2948"/>
                <a:ext cx="18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3" name="Line 308"/>
              <p:cNvSpPr>
                <a:spLocks noChangeShapeType="1"/>
              </p:cNvSpPr>
              <p:nvPr/>
            </p:nvSpPr>
            <p:spPr bwMode="auto">
              <a:xfrm flipV="1">
                <a:off x="2031" y="2946"/>
                <a:ext cx="32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4" name="Line 309"/>
              <p:cNvSpPr>
                <a:spLocks noChangeShapeType="1"/>
              </p:cNvSpPr>
              <p:nvPr/>
            </p:nvSpPr>
            <p:spPr bwMode="auto">
              <a:xfrm flipV="1">
                <a:off x="2043" y="2939"/>
                <a:ext cx="22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5" name="Line 310"/>
              <p:cNvSpPr>
                <a:spLocks noChangeShapeType="1"/>
              </p:cNvSpPr>
              <p:nvPr/>
            </p:nvSpPr>
            <p:spPr bwMode="auto">
              <a:xfrm flipV="1">
                <a:off x="2087" y="2937"/>
                <a:ext cx="32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6" name="Line 311"/>
              <p:cNvSpPr>
                <a:spLocks noChangeShapeType="1"/>
              </p:cNvSpPr>
              <p:nvPr/>
            </p:nvSpPr>
            <p:spPr bwMode="auto">
              <a:xfrm flipV="1">
                <a:off x="2089" y="2933"/>
                <a:ext cx="21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7" name="Line 312"/>
              <p:cNvSpPr>
                <a:spLocks noChangeShapeType="1"/>
              </p:cNvSpPr>
              <p:nvPr/>
            </p:nvSpPr>
            <p:spPr bwMode="auto">
              <a:xfrm flipV="1">
                <a:off x="2144" y="2928"/>
                <a:ext cx="31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8" name="Line 313"/>
              <p:cNvSpPr>
                <a:spLocks noChangeShapeType="1"/>
              </p:cNvSpPr>
              <p:nvPr/>
            </p:nvSpPr>
            <p:spPr bwMode="auto">
              <a:xfrm flipV="1">
                <a:off x="2135" y="2926"/>
                <a:ext cx="22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9" name="Line 314"/>
              <p:cNvSpPr>
                <a:spLocks noChangeShapeType="1"/>
              </p:cNvSpPr>
              <p:nvPr/>
            </p:nvSpPr>
            <p:spPr bwMode="auto">
              <a:xfrm>
                <a:off x="2179" y="2921"/>
                <a:ext cx="13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0" name="Line 315"/>
              <p:cNvSpPr>
                <a:spLocks noChangeShapeType="1"/>
              </p:cNvSpPr>
              <p:nvPr/>
            </p:nvSpPr>
            <p:spPr bwMode="auto">
              <a:xfrm flipV="1">
                <a:off x="2201" y="2922"/>
                <a:ext cx="30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1" name="Line 316"/>
              <p:cNvSpPr>
                <a:spLocks noChangeShapeType="1"/>
              </p:cNvSpPr>
              <p:nvPr/>
            </p:nvSpPr>
            <p:spPr bwMode="auto">
              <a:xfrm>
                <a:off x="2197" y="2921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2" name="Line 317"/>
              <p:cNvSpPr>
                <a:spLocks noChangeShapeType="1"/>
              </p:cNvSpPr>
              <p:nvPr/>
            </p:nvSpPr>
            <p:spPr bwMode="auto">
              <a:xfrm flipV="1">
                <a:off x="2223" y="2913"/>
                <a:ext cx="21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3" name="Line 318"/>
              <p:cNvSpPr>
                <a:spLocks noChangeShapeType="1"/>
              </p:cNvSpPr>
              <p:nvPr/>
            </p:nvSpPr>
            <p:spPr bwMode="auto">
              <a:xfrm flipV="1">
                <a:off x="2257" y="2915"/>
                <a:ext cx="31" cy="7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4" name="Line 319"/>
              <p:cNvSpPr>
                <a:spLocks noChangeShapeType="1"/>
              </p:cNvSpPr>
              <p:nvPr/>
            </p:nvSpPr>
            <p:spPr bwMode="auto">
              <a:xfrm flipV="1">
                <a:off x="2268" y="2910"/>
                <a:ext cx="21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5" name="Line 320"/>
              <p:cNvSpPr>
                <a:spLocks noChangeShapeType="1"/>
              </p:cNvSpPr>
              <p:nvPr/>
            </p:nvSpPr>
            <p:spPr bwMode="auto">
              <a:xfrm flipV="1">
                <a:off x="2311" y="2910"/>
                <a:ext cx="34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6" name="Line 321"/>
              <p:cNvSpPr>
                <a:spLocks noChangeShapeType="1"/>
              </p:cNvSpPr>
              <p:nvPr/>
            </p:nvSpPr>
            <p:spPr bwMode="auto">
              <a:xfrm>
                <a:off x="2314" y="2910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7" name="Line 322"/>
              <p:cNvSpPr>
                <a:spLocks noChangeShapeType="1"/>
              </p:cNvSpPr>
              <p:nvPr/>
            </p:nvSpPr>
            <p:spPr bwMode="auto">
              <a:xfrm flipV="1">
                <a:off x="2368" y="2904"/>
                <a:ext cx="32" cy="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8" name="Line 323"/>
              <p:cNvSpPr>
                <a:spLocks noChangeShapeType="1"/>
              </p:cNvSpPr>
              <p:nvPr/>
            </p:nvSpPr>
            <p:spPr bwMode="auto">
              <a:xfrm>
                <a:off x="2359" y="2904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9" name="Line 324"/>
              <p:cNvSpPr>
                <a:spLocks noChangeShapeType="1"/>
              </p:cNvSpPr>
              <p:nvPr/>
            </p:nvSpPr>
            <p:spPr bwMode="auto">
              <a:xfrm>
                <a:off x="2401" y="2902"/>
                <a:ext cx="13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20" name="Line 325"/>
              <p:cNvSpPr>
                <a:spLocks noChangeShapeType="1"/>
              </p:cNvSpPr>
              <p:nvPr/>
            </p:nvSpPr>
            <p:spPr bwMode="auto">
              <a:xfrm flipV="1">
                <a:off x="2425" y="2900"/>
                <a:ext cx="31" cy="4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21" name="Line 326"/>
              <p:cNvSpPr>
                <a:spLocks noChangeShapeType="1"/>
              </p:cNvSpPr>
              <p:nvPr/>
            </p:nvSpPr>
            <p:spPr bwMode="auto">
              <a:xfrm>
                <a:off x="2423" y="2896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22" name="Line 327"/>
              <p:cNvSpPr>
                <a:spLocks noChangeShapeType="1"/>
              </p:cNvSpPr>
              <p:nvPr/>
            </p:nvSpPr>
            <p:spPr bwMode="auto">
              <a:xfrm>
                <a:off x="2449" y="2899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23" name="Line 328"/>
              <p:cNvSpPr>
                <a:spLocks noChangeShapeType="1"/>
              </p:cNvSpPr>
              <p:nvPr/>
            </p:nvSpPr>
            <p:spPr bwMode="auto">
              <a:xfrm flipV="1">
                <a:off x="2481" y="2896"/>
                <a:ext cx="31" cy="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24" name="Line 329"/>
              <p:cNvSpPr>
                <a:spLocks noChangeShapeType="1"/>
              </p:cNvSpPr>
              <p:nvPr/>
            </p:nvSpPr>
            <p:spPr bwMode="auto">
              <a:xfrm>
                <a:off x="2493" y="2893"/>
                <a:ext cx="17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  <p:sp>
          <p:nvSpPr>
            <p:cNvPr id="24851" name="Line 330"/>
            <p:cNvSpPr>
              <a:spLocks noChangeShapeType="1"/>
            </p:cNvSpPr>
            <p:nvPr/>
          </p:nvSpPr>
          <p:spPr bwMode="auto">
            <a:xfrm>
              <a:off x="2528" y="2921"/>
              <a:ext cx="0" cy="592"/>
            </a:xfrm>
            <a:prstGeom prst="line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46104" name="Group 483"/>
          <p:cNvGrpSpPr>
            <a:grpSpLocks/>
          </p:cNvGrpSpPr>
          <p:nvPr/>
        </p:nvGrpSpPr>
        <p:grpSpPr bwMode="auto">
          <a:xfrm>
            <a:off x="5013325" y="1795463"/>
            <a:ext cx="122238" cy="292100"/>
            <a:chOff x="4014" y="822"/>
            <a:chExt cx="99" cy="202"/>
          </a:xfrm>
        </p:grpSpPr>
        <p:sp>
          <p:nvSpPr>
            <p:cNvPr id="47485" name="Line 484"/>
            <p:cNvSpPr>
              <a:spLocks noChangeShapeType="1"/>
            </p:cNvSpPr>
            <p:nvPr/>
          </p:nvSpPr>
          <p:spPr bwMode="auto">
            <a:xfrm flipV="1">
              <a:off x="4014" y="826"/>
              <a:ext cx="0" cy="19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486" name="Line 485"/>
            <p:cNvSpPr>
              <a:spLocks noChangeShapeType="1"/>
            </p:cNvSpPr>
            <p:nvPr/>
          </p:nvSpPr>
          <p:spPr bwMode="auto">
            <a:xfrm flipV="1">
              <a:off x="4113" y="831"/>
              <a:ext cx="0" cy="19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487" name="Line 486"/>
            <p:cNvSpPr>
              <a:spLocks noChangeShapeType="1"/>
            </p:cNvSpPr>
            <p:nvPr/>
          </p:nvSpPr>
          <p:spPr bwMode="auto">
            <a:xfrm>
              <a:off x="4024" y="822"/>
              <a:ext cx="7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6105" name="Line 488"/>
          <p:cNvSpPr>
            <a:spLocks noChangeShapeType="1"/>
          </p:cNvSpPr>
          <p:nvPr/>
        </p:nvSpPr>
        <p:spPr bwMode="auto">
          <a:xfrm flipV="1">
            <a:off x="6972300" y="1344613"/>
            <a:ext cx="0" cy="4289425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106" name="Line 489"/>
          <p:cNvSpPr>
            <a:spLocks noChangeShapeType="1"/>
          </p:cNvSpPr>
          <p:nvPr/>
        </p:nvSpPr>
        <p:spPr bwMode="auto">
          <a:xfrm>
            <a:off x="3132138" y="4260850"/>
            <a:ext cx="0" cy="139700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107" name="Rectangle 494"/>
          <p:cNvSpPr>
            <a:spLocks noChangeArrowheads="1"/>
          </p:cNvSpPr>
          <p:nvPr/>
        </p:nvSpPr>
        <p:spPr bwMode="auto">
          <a:xfrm>
            <a:off x="1165225" y="5807075"/>
            <a:ext cx="33496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dirty="0">
                <a:solidFill>
                  <a:schemeClr val="tx2"/>
                </a:solidFill>
                <a:latin typeface="Arial" panose="020B0604020202020204" pitchFamily="34" charset="0"/>
              </a:rPr>
              <a:t>GM: gray matter  (long T1)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dirty="0">
                <a:solidFill>
                  <a:srgbClr val="E35A1D"/>
                </a:solidFill>
                <a:latin typeface="Arial" panose="020B0604020202020204" pitchFamily="34" charset="0"/>
              </a:rPr>
              <a:t>WM: white matter (short T1)</a:t>
            </a:r>
          </a:p>
        </p:txBody>
      </p:sp>
      <p:sp>
        <p:nvSpPr>
          <p:cNvPr id="46108" name="Rectangle 495"/>
          <p:cNvSpPr>
            <a:spLocks noChangeArrowheads="1"/>
          </p:cNvSpPr>
          <p:nvPr/>
        </p:nvSpPr>
        <p:spPr bwMode="auto">
          <a:xfrm>
            <a:off x="3273425" y="1689100"/>
            <a:ext cx="1082675" cy="366713"/>
          </a:xfrm>
          <a:prstGeom prst="rect">
            <a:avLst/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encode</a:t>
            </a:r>
          </a:p>
        </p:txBody>
      </p:sp>
      <p:sp>
        <p:nvSpPr>
          <p:cNvPr id="46109" name="Rectangle 496"/>
          <p:cNvSpPr>
            <a:spLocks noChangeArrowheads="1"/>
          </p:cNvSpPr>
          <p:nvPr/>
        </p:nvSpPr>
        <p:spPr bwMode="auto">
          <a:xfrm>
            <a:off x="5183188" y="1689100"/>
            <a:ext cx="1082675" cy="366713"/>
          </a:xfrm>
          <a:prstGeom prst="rect">
            <a:avLst/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encode</a:t>
            </a:r>
          </a:p>
        </p:txBody>
      </p:sp>
      <p:sp>
        <p:nvSpPr>
          <p:cNvPr id="46110" name="Rectangle 498"/>
          <p:cNvSpPr>
            <a:spLocks noChangeArrowheads="1"/>
          </p:cNvSpPr>
          <p:nvPr/>
        </p:nvSpPr>
        <p:spPr bwMode="auto">
          <a:xfrm>
            <a:off x="2003425" y="4919663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GM</a:t>
            </a:r>
          </a:p>
        </p:txBody>
      </p:sp>
      <p:sp>
        <p:nvSpPr>
          <p:cNvPr id="46111" name="Rectangle 499"/>
          <p:cNvSpPr>
            <a:spLocks noChangeArrowheads="1"/>
          </p:cNvSpPr>
          <p:nvPr/>
        </p:nvSpPr>
        <p:spPr bwMode="auto">
          <a:xfrm>
            <a:off x="1393825" y="4157663"/>
            <a:ext cx="725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WM</a:t>
            </a:r>
          </a:p>
        </p:txBody>
      </p:sp>
      <p:sp>
        <p:nvSpPr>
          <p:cNvPr id="46112" name="Rectangle 502"/>
          <p:cNvSpPr>
            <a:spLocks noChangeArrowheads="1"/>
          </p:cNvSpPr>
          <p:nvPr/>
        </p:nvSpPr>
        <p:spPr bwMode="auto">
          <a:xfrm>
            <a:off x="368300" y="2335213"/>
            <a:ext cx="625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Mxy</a:t>
            </a:r>
          </a:p>
        </p:txBody>
      </p:sp>
      <p:sp>
        <p:nvSpPr>
          <p:cNvPr id="46114" name="Line 487"/>
          <p:cNvSpPr>
            <a:spLocks noChangeShapeType="1"/>
          </p:cNvSpPr>
          <p:nvPr/>
        </p:nvSpPr>
        <p:spPr bwMode="auto">
          <a:xfrm flipV="1">
            <a:off x="5076825" y="1390650"/>
            <a:ext cx="0" cy="42894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115" name="Line 489"/>
          <p:cNvSpPr>
            <a:spLocks noChangeShapeType="1"/>
          </p:cNvSpPr>
          <p:nvPr/>
        </p:nvSpPr>
        <p:spPr bwMode="auto">
          <a:xfrm>
            <a:off x="3124200" y="4797425"/>
            <a:ext cx="7938" cy="863600"/>
          </a:xfrm>
          <a:prstGeom prst="lin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118" name="Rectangle 492"/>
          <p:cNvSpPr>
            <a:spLocks noChangeArrowheads="1"/>
          </p:cNvSpPr>
          <p:nvPr/>
        </p:nvSpPr>
        <p:spPr bwMode="auto">
          <a:xfrm>
            <a:off x="3810000" y="990600"/>
            <a:ext cx="593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TR</a:t>
            </a:r>
          </a:p>
        </p:txBody>
      </p:sp>
      <p:sp>
        <p:nvSpPr>
          <p:cNvPr id="507" name="Line 493"/>
          <p:cNvSpPr>
            <a:spLocks noChangeShapeType="1"/>
          </p:cNvSpPr>
          <p:nvPr/>
        </p:nvSpPr>
        <p:spPr bwMode="auto">
          <a:xfrm>
            <a:off x="3132138" y="1350963"/>
            <a:ext cx="1944687" cy="0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grpSp>
        <p:nvGrpSpPr>
          <p:cNvPr id="46121" name="Group 916"/>
          <p:cNvGrpSpPr>
            <a:grpSpLocks/>
          </p:cNvGrpSpPr>
          <p:nvPr/>
        </p:nvGrpSpPr>
        <p:grpSpPr bwMode="auto">
          <a:xfrm>
            <a:off x="3124200" y="2168525"/>
            <a:ext cx="1069975" cy="1717675"/>
            <a:chOff x="8512175" y="957060"/>
            <a:chExt cx="1824038" cy="2447925"/>
          </a:xfrm>
        </p:grpSpPr>
        <p:grpSp>
          <p:nvGrpSpPr>
            <p:cNvPr id="46529" name="Group 1529"/>
            <p:cNvGrpSpPr>
              <a:grpSpLocks/>
            </p:cNvGrpSpPr>
            <p:nvPr/>
          </p:nvGrpSpPr>
          <p:grpSpPr bwMode="auto">
            <a:xfrm>
              <a:off x="8520113" y="957060"/>
              <a:ext cx="1728787" cy="2303462"/>
              <a:chOff x="144" y="528"/>
              <a:chExt cx="5264" cy="3360"/>
            </a:xfrm>
          </p:grpSpPr>
          <p:sp>
            <p:nvSpPr>
              <p:cNvPr id="46878" name="Line 1530"/>
              <p:cNvSpPr>
                <a:spLocks noChangeShapeType="1"/>
              </p:cNvSpPr>
              <p:nvPr/>
            </p:nvSpPr>
            <p:spPr bwMode="auto">
              <a:xfrm flipV="1">
                <a:off x="144" y="528"/>
                <a:ext cx="96" cy="168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9" name="Line 1531"/>
              <p:cNvSpPr>
                <a:spLocks noChangeShapeType="1"/>
              </p:cNvSpPr>
              <p:nvPr/>
            </p:nvSpPr>
            <p:spPr bwMode="auto">
              <a:xfrm>
                <a:off x="288" y="576"/>
                <a:ext cx="48" cy="33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0" name="Line 1532"/>
              <p:cNvSpPr>
                <a:spLocks noChangeShapeType="1"/>
              </p:cNvSpPr>
              <p:nvPr/>
            </p:nvSpPr>
            <p:spPr bwMode="auto">
              <a:xfrm>
                <a:off x="480" y="720"/>
                <a:ext cx="48" cy="30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1" name="Line 1533"/>
              <p:cNvSpPr>
                <a:spLocks noChangeShapeType="1"/>
              </p:cNvSpPr>
              <p:nvPr/>
            </p:nvSpPr>
            <p:spPr bwMode="auto">
              <a:xfrm>
                <a:off x="672" y="864"/>
                <a:ext cx="48" cy="27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2" name="Line 1534"/>
              <p:cNvSpPr>
                <a:spLocks noChangeShapeType="1"/>
              </p:cNvSpPr>
              <p:nvPr/>
            </p:nvSpPr>
            <p:spPr bwMode="auto">
              <a:xfrm>
                <a:off x="864" y="1056"/>
                <a:ext cx="80" cy="25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3" name="Line 1535"/>
              <p:cNvSpPr>
                <a:spLocks noChangeShapeType="1"/>
              </p:cNvSpPr>
              <p:nvPr/>
            </p:nvSpPr>
            <p:spPr bwMode="auto">
              <a:xfrm flipH="1">
                <a:off x="368" y="720"/>
                <a:ext cx="64" cy="316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4" name="Line 1536"/>
              <p:cNvSpPr>
                <a:spLocks noChangeShapeType="1"/>
              </p:cNvSpPr>
              <p:nvPr/>
            </p:nvSpPr>
            <p:spPr bwMode="auto">
              <a:xfrm flipH="1">
                <a:off x="576" y="856"/>
                <a:ext cx="80" cy="288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5" name="Line 1537"/>
              <p:cNvSpPr>
                <a:spLocks noChangeShapeType="1"/>
              </p:cNvSpPr>
              <p:nvPr/>
            </p:nvSpPr>
            <p:spPr bwMode="auto">
              <a:xfrm flipH="1">
                <a:off x="768" y="1048"/>
                <a:ext cx="64" cy="26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6" name="Line 1538"/>
              <p:cNvSpPr>
                <a:spLocks noChangeShapeType="1"/>
              </p:cNvSpPr>
              <p:nvPr/>
            </p:nvSpPr>
            <p:spPr bwMode="auto">
              <a:xfrm flipH="1">
                <a:off x="960" y="1144"/>
                <a:ext cx="96" cy="245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7" name="Line 1539"/>
              <p:cNvSpPr>
                <a:spLocks noChangeShapeType="1"/>
              </p:cNvSpPr>
              <p:nvPr/>
            </p:nvSpPr>
            <p:spPr bwMode="auto">
              <a:xfrm flipH="1">
                <a:off x="1176" y="1152"/>
                <a:ext cx="72" cy="23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8" name="Line 1540"/>
              <p:cNvSpPr>
                <a:spLocks noChangeShapeType="1"/>
              </p:cNvSpPr>
              <p:nvPr/>
            </p:nvSpPr>
            <p:spPr bwMode="auto">
              <a:xfrm flipH="1">
                <a:off x="1376" y="1248"/>
                <a:ext cx="64" cy="20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9" name="Line 1541"/>
              <p:cNvSpPr>
                <a:spLocks noChangeShapeType="1"/>
              </p:cNvSpPr>
              <p:nvPr/>
            </p:nvSpPr>
            <p:spPr bwMode="auto">
              <a:xfrm flipH="1">
                <a:off x="1600" y="1352"/>
                <a:ext cx="40" cy="19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0" name="Line 1542"/>
              <p:cNvSpPr>
                <a:spLocks noChangeShapeType="1"/>
              </p:cNvSpPr>
              <p:nvPr/>
            </p:nvSpPr>
            <p:spPr bwMode="auto">
              <a:xfrm flipH="1">
                <a:off x="1768" y="1448"/>
                <a:ext cx="104" cy="175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1" name="Line 1543"/>
              <p:cNvSpPr>
                <a:spLocks noChangeShapeType="1"/>
              </p:cNvSpPr>
              <p:nvPr/>
            </p:nvSpPr>
            <p:spPr bwMode="auto">
              <a:xfrm flipH="1">
                <a:off x="1968" y="1544"/>
                <a:ext cx="56" cy="15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2" name="Line 1544"/>
              <p:cNvSpPr>
                <a:spLocks noChangeShapeType="1"/>
              </p:cNvSpPr>
              <p:nvPr/>
            </p:nvSpPr>
            <p:spPr bwMode="auto">
              <a:xfrm flipH="1">
                <a:off x="2192" y="1584"/>
                <a:ext cx="80" cy="1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3" name="Line 1545"/>
              <p:cNvSpPr>
                <a:spLocks noChangeShapeType="1"/>
              </p:cNvSpPr>
              <p:nvPr/>
            </p:nvSpPr>
            <p:spPr bwMode="auto">
              <a:xfrm flipH="1">
                <a:off x="2384" y="1632"/>
                <a:ext cx="80" cy="140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4" name="Line 1546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40" cy="23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5" name="Line 1547"/>
              <p:cNvSpPr>
                <a:spLocks noChangeShapeType="1"/>
              </p:cNvSpPr>
              <p:nvPr/>
            </p:nvSpPr>
            <p:spPr bwMode="auto">
              <a:xfrm>
                <a:off x="1304" y="1200"/>
                <a:ext cx="72" cy="21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6" name="Line 1548"/>
              <p:cNvSpPr>
                <a:spLocks noChangeShapeType="1"/>
              </p:cNvSpPr>
              <p:nvPr/>
            </p:nvSpPr>
            <p:spPr bwMode="auto">
              <a:xfrm>
                <a:off x="1464" y="1248"/>
                <a:ext cx="104" cy="20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7" name="Line 1549"/>
              <p:cNvSpPr>
                <a:spLocks noChangeShapeType="1"/>
              </p:cNvSpPr>
              <p:nvPr/>
            </p:nvSpPr>
            <p:spPr bwMode="auto">
              <a:xfrm>
                <a:off x="1672" y="1344"/>
                <a:ext cx="72" cy="17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8" name="Line 1550"/>
              <p:cNvSpPr>
                <a:spLocks noChangeShapeType="1"/>
              </p:cNvSpPr>
              <p:nvPr/>
            </p:nvSpPr>
            <p:spPr bwMode="auto">
              <a:xfrm>
                <a:off x="1896" y="1440"/>
                <a:ext cx="48" cy="166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9" name="Line 1551"/>
              <p:cNvSpPr>
                <a:spLocks noChangeShapeType="1"/>
              </p:cNvSpPr>
              <p:nvPr/>
            </p:nvSpPr>
            <p:spPr bwMode="auto">
              <a:xfrm>
                <a:off x="2064" y="1536"/>
                <a:ext cx="104" cy="1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0" name="Line 1552"/>
              <p:cNvSpPr>
                <a:spLocks noChangeShapeType="1"/>
              </p:cNvSpPr>
              <p:nvPr/>
            </p:nvSpPr>
            <p:spPr bwMode="auto">
              <a:xfrm>
                <a:off x="2296" y="1584"/>
                <a:ext cx="72" cy="13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1" name="Line 1553"/>
              <p:cNvSpPr>
                <a:spLocks noChangeShapeType="1"/>
              </p:cNvSpPr>
              <p:nvPr/>
            </p:nvSpPr>
            <p:spPr bwMode="auto">
              <a:xfrm flipH="1">
                <a:off x="2592" y="1680"/>
                <a:ext cx="64" cy="13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2" name="Line 1554"/>
              <p:cNvSpPr>
                <a:spLocks noChangeShapeType="1"/>
              </p:cNvSpPr>
              <p:nvPr/>
            </p:nvSpPr>
            <p:spPr bwMode="auto">
              <a:xfrm flipH="1">
                <a:off x="2792" y="1728"/>
                <a:ext cx="72" cy="11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3" name="Line 1555"/>
              <p:cNvSpPr>
                <a:spLocks noChangeShapeType="1"/>
              </p:cNvSpPr>
              <p:nvPr/>
            </p:nvSpPr>
            <p:spPr bwMode="auto">
              <a:xfrm flipH="1">
                <a:off x="2984" y="1824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4" name="Line 1556"/>
              <p:cNvSpPr>
                <a:spLocks noChangeShapeType="1"/>
              </p:cNvSpPr>
              <p:nvPr/>
            </p:nvSpPr>
            <p:spPr bwMode="auto">
              <a:xfrm flipH="1">
                <a:off x="3176" y="1792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5" name="Line 1557"/>
              <p:cNvSpPr>
                <a:spLocks noChangeShapeType="1"/>
              </p:cNvSpPr>
              <p:nvPr/>
            </p:nvSpPr>
            <p:spPr bwMode="auto">
              <a:xfrm flipH="1">
                <a:off x="3376" y="1888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6" name="Line 1558"/>
              <p:cNvSpPr>
                <a:spLocks noChangeShapeType="1"/>
              </p:cNvSpPr>
              <p:nvPr/>
            </p:nvSpPr>
            <p:spPr bwMode="auto">
              <a:xfrm flipH="1">
                <a:off x="3568" y="1872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7" name="Line 1559"/>
              <p:cNvSpPr>
                <a:spLocks noChangeShapeType="1"/>
              </p:cNvSpPr>
              <p:nvPr/>
            </p:nvSpPr>
            <p:spPr bwMode="auto">
              <a:xfrm flipH="1">
                <a:off x="3792" y="1896"/>
                <a:ext cx="72" cy="7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8" name="Line 1560"/>
              <p:cNvSpPr>
                <a:spLocks noChangeShapeType="1"/>
              </p:cNvSpPr>
              <p:nvPr/>
            </p:nvSpPr>
            <p:spPr bwMode="auto">
              <a:xfrm>
                <a:off x="2488" y="1632"/>
                <a:ext cx="96" cy="13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9" name="Line 1561"/>
              <p:cNvSpPr>
                <a:spLocks noChangeShapeType="1"/>
              </p:cNvSpPr>
              <p:nvPr/>
            </p:nvSpPr>
            <p:spPr bwMode="auto">
              <a:xfrm>
                <a:off x="2672" y="1656"/>
                <a:ext cx="104" cy="126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0" name="Line 1562"/>
              <p:cNvSpPr>
                <a:spLocks noChangeShapeType="1"/>
              </p:cNvSpPr>
              <p:nvPr/>
            </p:nvSpPr>
            <p:spPr bwMode="auto">
              <a:xfrm>
                <a:off x="2872" y="1728"/>
                <a:ext cx="88" cy="108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1" name="Line 1563"/>
              <p:cNvSpPr>
                <a:spLocks noChangeShapeType="1"/>
              </p:cNvSpPr>
              <p:nvPr/>
            </p:nvSpPr>
            <p:spPr bwMode="auto">
              <a:xfrm>
                <a:off x="30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2" name="Line 1564"/>
              <p:cNvSpPr>
                <a:spLocks noChangeShapeType="1"/>
              </p:cNvSpPr>
              <p:nvPr/>
            </p:nvSpPr>
            <p:spPr bwMode="auto">
              <a:xfrm>
                <a:off x="32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3" name="Line 1565"/>
              <p:cNvSpPr>
                <a:spLocks noChangeShapeType="1"/>
              </p:cNvSpPr>
              <p:nvPr/>
            </p:nvSpPr>
            <p:spPr bwMode="auto">
              <a:xfrm>
                <a:off x="3472" y="1872"/>
                <a:ext cx="88" cy="8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4" name="Line 1566"/>
              <p:cNvSpPr>
                <a:spLocks noChangeShapeType="1"/>
              </p:cNvSpPr>
              <p:nvPr/>
            </p:nvSpPr>
            <p:spPr bwMode="auto">
              <a:xfrm>
                <a:off x="3680" y="1864"/>
                <a:ext cx="88" cy="8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5" name="Line 1567"/>
              <p:cNvSpPr>
                <a:spLocks noChangeShapeType="1"/>
              </p:cNvSpPr>
              <p:nvPr/>
            </p:nvSpPr>
            <p:spPr bwMode="auto">
              <a:xfrm>
                <a:off x="3888" y="1880"/>
                <a:ext cx="88" cy="7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6" name="Line 1568"/>
              <p:cNvSpPr>
                <a:spLocks noChangeShapeType="1"/>
              </p:cNvSpPr>
              <p:nvPr/>
            </p:nvSpPr>
            <p:spPr bwMode="auto">
              <a:xfrm>
                <a:off x="4104" y="1920"/>
                <a:ext cx="72" cy="7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7" name="Line 1569"/>
              <p:cNvSpPr>
                <a:spLocks noChangeShapeType="1"/>
              </p:cNvSpPr>
              <p:nvPr/>
            </p:nvSpPr>
            <p:spPr bwMode="auto">
              <a:xfrm>
                <a:off x="4296" y="2016"/>
                <a:ext cx="64" cy="5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8" name="Line 1570"/>
              <p:cNvSpPr>
                <a:spLocks noChangeShapeType="1"/>
              </p:cNvSpPr>
              <p:nvPr/>
            </p:nvSpPr>
            <p:spPr bwMode="auto">
              <a:xfrm>
                <a:off x="4496" y="2016"/>
                <a:ext cx="80" cy="5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9" name="Line 1571"/>
              <p:cNvSpPr>
                <a:spLocks noChangeShapeType="1"/>
              </p:cNvSpPr>
              <p:nvPr/>
            </p:nvSpPr>
            <p:spPr bwMode="auto">
              <a:xfrm>
                <a:off x="4712" y="2032"/>
                <a:ext cx="56" cy="4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0" name="Line 1572"/>
              <p:cNvSpPr>
                <a:spLocks noChangeShapeType="1"/>
              </p:cNvSpPr>
              <p:nvPr/>
            </p:nvSpPr>
            <p:spPr bwMode="auto">
              <a:xfrm>
                <a:off x="4888" y="2016"/>
                <a:ext cx="72" cy="48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1" name="Line 1573"/>
              <p:cNvSpPr>
                <a:spLocks noChangeShapeType="1"/>
              </p:cNvSpPr>
              <p:nvPr/>
            </p:nvSpPr>
            <p:spPr bwMode="auto">
              <a:xfrm>
                <a:off x="5072" y="2072"/>
                <a:ext cx="64" cy="3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2" name="Line 1574"/>
              <p:cNvSpPr>
                <a:spLocks noChangeShapeType="1"/>
              </p:cNvSpPr>
              <p:nvPr/>
            </p:nvSpPr>
            <p:spPr bwMode="auto">
              <a:xfrm flipH="1">
                <a:off x="4008" y="1920"/>
                <a:ext cx="72" cy="7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3" name="Line 1575"/>
              <p:cNvSpPr>
                <a:spLocks noChangeShapeType="1"/>
              </p:cNvSpPr>
              <p:nvPr/>
            </p:nvSpPr>
            <p:spPr bwMode="auto">
              <a:xfrm flipH="1">
                <a:off x="4200" y="1984"/>
                <a:ext cx="72" cy="64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4" name="Line 1576"/>
              <p:cNvSpPr>
                <a:spLocks noChangeShapeType="1"/>
              </p:cNvSpPr>
              <p:nvPr/>
            </p:nvSpPr>
            <p:spPr bwMode="auto">
              <a:xfrm flipH="1">
                <a:off x="4392" y="2016"/>
                <a:ext cx="72" cy="60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5" name="Line 1577"/>
              <p:cNvSpPr>
                <a:spLocks noChangeShapeType="1"/>
              </p:cNvSpPr>
              <p:nvPr/>
            </p:nvSpPr>
            <p:spPr bwMode="auto">
              <a:xfrm flipH="1">
                <a:off x="4600" y="2032"/>
                <a:ext cx="88" cy="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6" name="Line 1578"/>
              <p:cNvSpPr>
                <a:spLocks noChangeShapeType="1"/>
              </p:cNvSpPr>
              <p:nvPr/>
            </p:nvSpPr>
            <p:spPr bwMode="auto">
              <a:xfrm flipH="1">
                <a:off x="4776" y="2032"/>
                <a:ext cx="88" cy="4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7" name="Line 1579"/>
              <p:cNvSpPr>
                <a:spLocks noChangeShapeType="1"/>
              </p:cNvSpPr>
              <p:nvPr/>
            </p:nvSpPr>
            <p:spPr bwMode="auto">
              <a:xfrm flipH="1">
                <a:off x="4968" y="2072"/>
                <a:ext cx="88" cy="4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8" name="Line 1580"/>
              <p:cNvSpPr>
                <a:spLocks noChangeShapeType="1"/>
              </p:cNvSpPr>
              <p:nvPr/>
            </p:nvSpPr>
            <p:spPr bwMode="auto">
              <a:xfrm>
                <a:off x="5232" y="2112"/>
                <a:ext cx="56" cy="2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9" name="Line 1581"/>
              <p:cNvSpPr>
                <a:spLocks noChangeShapeType="1"/>
              </p:cNvSpPr>
              <p:nvPr/>
            </p:nvSpPr>
            <p:spPr bwMode="auto">
              <a:xfrm flipH="1">
                <a:off x="5152" y="2112"/>
                <a:ext cx="80" cy="32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30" name="Line 1582"/>
              <p:cNvSpPr>
                <a:spLocks noChangeShapeType="1"/>
              </p:cNvSpPr>
              <p:nvPr/>
            </p:nvSpPr>
            <p:spPr bwMode="auto">
              <a:xfrm flipH="1">
                <a:off x="5296" y="2144"/>
                <a:ext cx="64" cy="25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31" name="Line 1583"/>
              <p:cNvSpPr>
                <a:spLocks noChangeShapeType="1"/>
              </p:cNvSpPr>
              <p:nvPr/>
            </p:nvSpPr>
            <p:spPr bwMode="auto">
              <a:xfrm>
                <a:off x="5376" y="2152"/>
                <a:ext cx="32" cy="20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530" name="Group 1587"/>
            <p:cNvGrpSpPr>
              <a:grpSpLocks/>
            </p:cNvGrpSpPr>
            <p:nvPr/>
          </p:nvGrpSpPr>
          <p:grpSpPr bwMode="auto">
            <a:xfrm>
              <a:off x="8512175" y="1604760"/>
              <a:ext cx="1647825" cy="1008062"/>
              <a:chOff x="144" y="528"/>
              <a:chExt cx="5264" cy="3360"/>
            </a:xfrm>
          </p:grpSpPr>
          <p:sp>
            <p:nvSpPr>
              <p:cNvPr id="46824" name="Line 1588"/>
              <p:cNvSpPr>
                <a:spLocks noChangeShapeType="1"/>
              </p:cNvSpPr>
              <p:nvPr/>
            </p:nvSpPr>
            <p:spPr bwMode="auto">
              <a:xfrm flipV="1">
                <a:off x="144" y="528"/>
                <a:ext cx="96" cy="168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5" name="Line 1589"/>
              <p:cNvSpPr>
                <a:spLocks noChangeShapeType="1"/>
              </p:cNvSpPr>
              <p:nvPr/>
            </p:nvSpPr>
            <p:spPr bwMode="auto">
              <a:xfrm>
                <a:off x="288" y="576"/>
                <a:ext cx="48" cy="33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6" name="Line 1590"/>
              <p:cNvSpPr>
                <a:spLocks noChangeShapeType="1"/>
              </p:cNvSpPr>
              <p:nvPr/>
            </p:nvSpPr>
            <p:spPr bwMode="auto">
              <a:xfrm>
                <a:off x="480" y="720"/>
                <a:ext cx="48" cy="30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7" name="Line 1591"/>
              <p:cNvSpPr>
                <a:spLocks noChangeShapeType="1"/>
              </p:cNvSpPr>
              <p:nvPr/>
            </p:nvSpPr>
            <p:spPr bwMode="auto">
              <a:xfrm>
                <a:off x="672" y="864"/>
                <a:ext cx="48" cy="27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8" name="Line 1592"/>
              <p:cNvSpPr>
                <a:spLocks noChangeShapeType="1"/>
              </p:cNvSpPr>
              <p:nvPr/>
            </p:nvSpPr>
            <p:spPr bwMode="auto">
              <a:xfrm>
                <a:off x="864" y="1056"/>
                <a:ext cx="80" cy="25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9" name="Line 1593"/>
              <p:cNvSpPr>
                <a:spLocks noChangeShapeType="1"/>
              </p:cNvSpPr>
              <p:nvPr/>
            </p:nvSpPr>
            <p:spPr bwMode="auto">
              <a:xfrm flipH="1">
                <a:off x="368" y="720"/>
                <a:ext cx="64" cy="316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0" name="Line 1594"/>
              <p:cNvSpPr>
                <a:spLocks noChangeShapeType="1"/>
              </p:cNvSpPr>
              <p:nvPr/>
            </p:nvSpPr>
            <p:spPr bwMode="auto">
              <a:xfrm flipH="1">
                <a:off x="576" y="856"/>
                <a:ext cx="80" cy="288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1" name="Line 1595"/>
              <p:cNvSpPr>
                <a:spLocks noChangeShapeType="1"/>
              </p:cNvSpPr>
              <p:nvPr/>
            </p:nvSpPr>
            <p:spPr bwMode="auto">
              <a:xfrm flipH="1">
                <a:off x="768" y="1048"/>
                <a:ext cx="64" cy="26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2" name="Line 1596"/>
              <p:cNvSpPr>
                <a:spLocks noChangeShapeType="1"/>
              </p:cNvSpPr>
              <p:nvPr/>
            </p:nvSpPr>
            <p:spPr bwMode="auto">
              <a:xfrm flipH="1">
                <a:off x="960" y="1144"/>
                <a:ext cx="96" cy="245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3" name="Line 1597"/>
              <p:cNvSpPr>
                <a:spLocks noChangeShapeType="1"/>
              </p:cNvSpPr>
              <p:nvPr/>
            </p:nvSpPr>
            <p:spPr bwMode="auto">
              <a:xfrm flipH="1">
                <a:off x="1176" y="1152"/>
                <a:ext cx="72" cy="23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4" name="Line 1598"/>
              <p:cNvSpPr>
                <a:spLocks noChangeShapeType="1"/>
              </p:cNvSpPr>
              <p:nvPr/>
            </p:nvSpPr>
            <p:spPr bwMode="auto">
              <a:xfrm flipH="1">
                <a:off x="1376" y="1248"/>
                <a:ext cx="64" cy="20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5" name="Line 1599"/>
              <p:cNvSpPr>
                <a:spLocks noChangeShapeType="1"/>
              </p:cNvSpPr>
              <p:nvPr/>
            </p:nvSpPr>
            <p:spPr bwMode="auto">
              <a:xfrm flipH="1">
                <a:off x="1600" y="1352"/>
                <a:ext cx="40" cy="19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6" name="Line 1600"/>
              <p:cNvSpPr>
                <a:spLocks noChangeShapeType="1"/>
              </p:cNvSpPr>
              <p:nvPr/>
            </p:nvSpPr>
            <p:spPr bwMode="auto">
              <a:xfrm flipH="1">
                <a:off x="1768" y="1448"/>
                <a:ext cx="104" cy="175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7" name="Line 1601"/>
              <p:cNvSpPr>
                <a:spLocks noChangeShapeType="1"/>
              </p:cNvSpPr>
              <p:nvPr/>
            </p:nvSpPr>
            <p:spPr bwMode="auto">
              <a:xfrm flipH="1">
                <a:off x="1968" y="1544"/>
                <a:ext cx="56" cy="15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8" name="Line 1602"/>
              <p:cNvSpPr>
                <a:spLocks noChangeShapeType="1"/>
              </p:cNvSpPr>
              <p:nvPr/>
            </p:nvSpPr>
            <p:spPr bwMode="auto">
              <a:xfrm flipH="1">
                <a:off x="2192" y="1584"/>
                <a:ext cx="80" cy="1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9" name="Line 1603"/>
              <p:cNvSpPr>
                <a:spLocks noChangeShapeType="1"/>
              </p:cNvSpPr>
              <p:nvPr/>
            </p:nvSpPr>
            <p:spPr bwMode="auto">
              <a:xfrm flipH="1">
                <a:off x="2384" y="1632"/>
                <a:ext cx="80" cy="140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0" name="Line 1604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40" cy="23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1" name="Line 1605"/>
              <p:cNvSpPr>
                <a:spLocks noChangeShapeType="1"/>
              </p:cNvSpPr>
              <p:nvPr/>
            </p:nvSpPr>
            <p:spPr bwMode="auto">
              <a:xfrm>
                <a:off x="1304" y="1200"/>
                <a:ext cx="72" cy="21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2" name="Line 1606"/>
              <p:cNvSpPr>
                <a:spLocks noChangeShapeType="1"/>
              </p:cNvSpPr>
              <p:nvPr/>
            </p:nvSpPr>
            <p:spPr bwMode="auto">
              <a:xfrm>
                <a:off x="1464" y="1248"/>
                <a:ext cx="104" cy="20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3" name="Line 1607"/>
              <p:cNvSpPr>
                <a:spLocks noChangeShapeType="1"/>
              </p:cNvSpPr>
              <p:nvPr/>
            </p:nvSpPr>
            <p:spPr bwMode="auto">
              <a:xfrm>
                <a:off x="1672" y="1344"/>
                <a:ext cx="72" cy="17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4" name="Line 1608"/>
              <p:cNvSpPr>
                <a:spLocks noChangeShapeType="1"/>
              </p:cNvSpPr>
              <p:nvPr/>
            </p:nvSpPr>
            <p:spPr bwMode="auto">
              <a:xfrm>
                <a:off x="1896" y="1440"/>
                <a:ext cx="48" cy="166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5" name="Line 1609"/>
              <p:cNvSpPr>
                <a:spLocks noChangeShapeType="1"/>
              </p:cNvSpPr>
              <p:nvPr/>
            </p:nvSpPr>
            <p:spPr bwMode="auto">
              <a:xfrm>
                <a:off x="2064" y="1536"/>
                <a:ext cx="104" cy="1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6" name="Line 1610"/>
              <p:cNvSpPr>
                <a:spLocks noChangeShapeType="1"/>
              </p:cNvSpPr>
              <p:nvPr/>
            </p:nvSpPr>
            <p:spPr bwMode="auto">
              <a:xfrm>
                <a:off x="2296" y="1584"/>
                <a:ext cx="72" cy="13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7" name="Line 1611"/>
              <p:cNvSpPr>
                <a:spLocks noChangeShapeType="1"/>
              </p:cNvSpPr>
              <p:nvPr/>
            </p:nvSpPr>
            <p:spPr bwMode="auto">
              <a:xfrm flipH="1">
                <a:off x="2592" y="1680"/>
                <a:ext cx="64" cy="13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8" name="Line 1612"/>
              <p:cNvSpPr>
                <a:spLocks noChangeShapeType="1"/>
              </p:cNvSpPr>
              <p:nvPr/>
            </p:nvSpPr>
            <p:spPr bwMode="auto">
              <a:xfrm flipH="1">
                <a:off x="2792" y="1728"/>
                <a:ext cx="72" cy="11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9" name="Line 1613"/>
              <p:cNvSpPr>
                <a:spLocks noChangeShapeType="1"/>
              </p:cNvSpPr>
              <p:nvPr/>
            </p:nvSpPr>
            <p:spPr bwMode="auto">
              <a:xfrm flipH="1">
                <a:off x="2984" y="1824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0" name="Line 1614"/>
              <p:cNvSpPr>
                <a:spLocks noChangeShapeType="1"/>
              </p:cNvSpPr>
              <p:nvPr/>
            </p:nvSpPr>
            <p:spPr bwMode="auto">
              <a:xfrm flipH="1">
                <a:off x="3176" y="1792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1" name="Line 1615"/>
              <p:cNvSpPr>
                <a:spLocks noChangeShapeType="1"/>
              </p:cNvSpPr>
              <p:nvPr/>
            </p:nvSpPr>
            <p:spPr bwMode="auto">
              <a:xfrm flipH="1">
                <a:off x="3376" y="1888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2" name="Line 1616"/>
              <p:cNvSpPr>
                <a:spLocks noChangeShapeType="1"/>
              </p:cNvSpPr>
              <p:nvPr/>
            </p:nvSpPr>
            <p:spPr bwMode="auto">
              <a:xfrm flipH="1">
                <a:off x="3568" y="1872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3" name="Line 1617"/>
              <p:cNvSpPr>
                <a:spLocks noChangeShapeType="1"/>
              </p:cNvSpPr>
              <p:nvPr/>
            </p:nvSpPr>
            <p:spPr bwMode="auto">
              <a:xfrm flipH="1">
                <a:off x="3792" y="1896"/>
                <a:ext cx="72" cy="7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4" name="Line 1618"/>
              <p:cNvSpPr>
                <a:spLocks noChangeShapeType="1"/>
              </p:cNvSpPr>
              <p:nvPr/>
            </p:nvSpPr>
            <p:spPr bwMode="auto">
              <a:xfrm>
                <a:off x="2488" y="1632"/>
                <a:ext cx="96" cy="13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5" name="Line 1619"/>
              <p:cNvSpPr>
                <a:spLocks noChangeShapeType="1"/>
              </p:cNvSpPr>
              <p:nvPr/>
            </p:nvSpPr>
            <p:spPr bwMode="auto">
              <a:xfrm>
                <a:off x="2672" y="1656"/>
                <a:ext cx="104" cy="126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6" name="Line 1620"/>
              <p:cNvSpPr>
                <a:spLocks noChangeShapeType="1"/>
              </p:cNvSpPr>
              <p:nvPr/>
            </p:nvSpPr>
            <p:spPr bwMode="auto">
              <a:xfrm>
                <a:off x="2872" y="1728"/>
                <a:ext cx="88" cy="108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7" name="Line 1621"/>
              <p:cNvSpPr>
                <a:spLocks noChangeShapeType="1"/>
              </p:cNvSpPr>
              <p:nvPr/>
            </p:nvSpPr>
            <p:spPr bwMode="auto">
              <a:xfrm>
                <a:off x="30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8" name="Line 1622"/>
              <p:cNvSpPr>
                <a:spLocks noChangeShapeType="1"/>
              </p:cNvSpPr>
              <p:nvPr/>
            </p:nvSpPr>
            <p:spPr bwMode="auto">
              <a:xfrm>
                <a:off x="32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9" name="Line 1623"/>
              <p:cNvSpPr>
                <a:spLocks noChangeShapeType="1"/>
              </p:cNvSpPr>
              <p:nvPr/>
            </p:nvSpPr>
            <p:spPr bwMode="auto">
              <a:xfrm>
                <a:off x="3472" y="1872"/>
                <a:ext cx="88" cy="8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0" name="Line 1624"/>
              <p:cNvSpPr>
                <a:spLocks noChangeShapeType="1"/>
              </p:cNvSpPr>
              <p:nvPr/>
            </p:nvSpPr>
            <p:spPr bwMode="auto">
              <a:xfrm>
                <a:off x="3680" y="1864"/>
                <a:ext cx="88" cy="8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1" name="Line 1625"/>
              <p:cNvSpPr>
                <a:spLocks noChangeShapeType="1"/>
              </p:cNvSpPr>
              <p:nvPr/>
            </p:nvSpPr>
            <p:spPr bwMode="auto">
              <a:xfrm>
                <a:off x="3888" y="1880"/>
                <a:ext cx="88" cy="7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2" name="Line 1626"/>
              <p:cNvSpPr>
                <a:spLocks noChangeShapeType="1"/>
              </p:cNvSpPr>
              <p:nvPr/>
            </p:nvSpPr>
            <p:spPr bwMode="auto">
              <a:xfrm>
                <a:off x="4104" y="1920"/>
                <a:ext cx="72" cy="7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3" name="Line 1627"/>
              <p:cNvSpPr>
                <a:spLocks noChangeShapeType="1"/>
              </p:cNvSpPr>
              <p:nvPr/>
            </p:nvSpPr>
            <p:spPr bwMode="auto">
              <a:xfrm>
                <a:off x="4296" y="2016"/>
                <a:ext cx="64" cy="5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4" name="Line 1628"/>
              <p:cNvSpPr>
                <a:spLocks noChangeShapeType="1"/>
              </p:cNvSpPr>
              <p:nvPr/>
            </p:nvSpPr>
            <p:spPr bwMode="auto">
              <a:xfrm>
                <a:off x="4496" y="2016"/>
                <a:ext cx="80" cy="5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5" name="Line 1629"/>
              <p:cNvSpPr>
                <a:spLocks noChangeShapeType="1"/>
              </p:cNvSpPr>
              <p:nvPr/>
            </p:nvSpPr>
            <p:spPr bwMode="auto">
              <a:xfrm>
                <a:off x="4712" y="2032"/>
                <a:ext cx="56" cy="4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6" name="Line 1630"/>
              <p:cNvSpPr>
                <a:spLocks noChangeShapeType="1"/>
              </p:cNvSpPr>
              <p:nvPr/>
            </p:nvSpPr>
            <p:spPr bwMode="auto">
              <a:xfrm>
                <a:off x="4888" y="2016"/>
                <a:ext cx="72" cy="48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7" name="Line 1631"/>
              <p:cNvSpPr>
                <a:spLocks noChangeShapeType="1"/>
              </p:cNvSpPr>
              <p:nvPr/>
            </p:nvSpPr>
            <p:spPr bwMode="auto">
              <a:xfrm>
                <a:off x="5072" y="2072"/>
                <a:ext cx="64" cy="3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8" name="Line 1632"/>
              <p:cNvSpPr>
                <a:spLocks noChangeShapeType="1"/>
              </p:cNvSpPr>
              <p:nvPr/>
            </p:nvSpPr>
            <p:spPr bwMode="auto">
              <a:xfrm flipH="1">
                <a:off x="4008" y="1920"/>
                <a:ext cx="72" cy="7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9" name="Line 1633"/>
              <p:cNvSpPr>
                <a:spLocks noChangeShapeType="1"/>
              </p:cNvSpPr>
              <p:nvPr/>
            </p:nvSpPr>
            <p:spPr bwMode="auto">
              <a:xfrm flipH="1">
                <a:off x="4200" y="1984"/>
                <a:ext cx="72" cy="64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0" name="Line 1634"/>
              <p:cNvSpPr>
                <a:spLocks noChangeShapeType="1"/>
              </p:cNvSpPr>
              <p:nvPr/>
            </p:nvSpPr>
            <p:spPr bwMode="auto">
              <a:xfrm flipH="1">
                <a:off x="4392" y="2016"/>
                <a:ext cx="72" cy="60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1" name="Line 1635"/>
              <p:cNvSpPr>
                <a:spLocks noChangeShapeType="1"/>
              </p:cNvSpPr>
              <p:nvPr/>
            </p:nvSpPr>
            <p:spPr bwMode="auto">
              <a:xfrm flipH="1">
                <a:off x="4600" y="2032"/>
                <a:ext cx="88" cy="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2" name="Line 1636"/>
              <p:cNvSpPr>
                <a:spLocks noChangeShapeType="1"/>
              </p:cNvSpPr>
              <p:nvPr/>
            </p:nvSpPr>
            <p:spPr bwMode="auto">
              <a:xfrm flipH="1">
                <a:off x="4776" y="2032"/>
                <a:ext cx="88" cy="4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3" name="Line 1637"/>
              <p:cNvSpPr>
                <a:spLocks noChangeShapeType="1"/>
              </p:cNvSpPr>
              <p:nvPr/>
            </p:nvSpPr>
            <p:spPr bwMode="auto">
              <a:xfrm flipH="1">
                <a:off x="4968" y="2072"/>
                <a:ext cx="88" cy="4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4" name="Line 1638"/>
              <p:cNvSpPr>
                <a:spLocks noChangeShapeType="1"/>
              </p:cNvSpPr>
              <p:nvPr/>
            </p:nvSpPr>
            <p:spPr bwMode="auto">
              <a:xfrm>
                <a:off x="5232" y="2112"/>
                <a:ext cx="56" cy="2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5" name="Line 1639"/>
              <p:cNvSpPr>
                <a:spLocks noChangeShapeType="1"/>
              </p:cNvSpPr>
              <p:nvPr/>
            </p:nvSpPr>
            <p:spPr bwMode="auto">
              <a:xfrm flipH="1">
                <a:off x="5152" y="2112"/>
                <a:ext cx="80" cy="32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6" name="Line 1640"/>
              <p:cNvSpPr>
                <a:spLocks noChangeShapeType="1"/>
              </p:cNvSpPr>
              <p:nvPr/>
            </p:nvSpPr>
            <p:spPr bwMode="auto">
              <a:xfrm flipH="1">
                <a:off x="5296" y="2144"/>
                <a:ext cx="64" cy="25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7" name="Line 1641"/>
              <p:cNvSpPr>
                <a:spLocks noChangeShapeType="1"/>
              </p:cNvSpPr>
              <p:nvPr/>
            </p:nvSpPr>
            <p:spPr bwMode="auto">
              <a:xfrm>
                <a:off x="5376" y="2152"/>
                <a:ext cx="32" cy="20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531" name="Group 1642"/>
            <p:cNvGrpSpPr>
              <a:grpSpLocks/>
            </p:cNvGrpSpPr>
            <p:nvPr/>
          </p:nvGrpSpPr>
          <p:grpSpPr bwMode="auto">
            <a:xfrm>
              <a:off x="8520113" y="2182610"/>
              <a:ext cx="1762125" cy="574675"/>
              <a:chOff x="955" y="2528"/>
              <a:chExt cx="1549" cy="985"/>
            </a:xfrm>
          </p:grpSpPr>
          <p:sp>
            <p:nvSpPr>
              <p:cNvPr id="46751" name="Line 1643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2" name="Line 1644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3" name="Line 1645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4" name="Line 1646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5" name="Line 1647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6" name="Line 1648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7" name="Line 1649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8" name="Line 1650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9" name="Line 1651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0" name="Line 1652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1" name="Line 1653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2" name="Line 1654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3" name="Line 1655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4" name="Line 1656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5" name="Line 1657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6" name="Line 1658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7" name="Line 1659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8" name="Line 1660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9" name="Line 1661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0" name="Line 1662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1" name="Line 1663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2" name="Line 1664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3" name="Line 1665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4" name="Line 1666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5" name="Line 1667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6" name="Line 1668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7" name="Line 1669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8" name="Line 1670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9" name="Line 1671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0" name="Line 1672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1" name="Line 1673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2" name="Line 1674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3" name="Line 1675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4" name="Line 1676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5" name="Line 1677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6" name="Line 1678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7" name="Line 1679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8" name="Line 1680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9" name="Line 1681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0" name="Line 1682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1" name="Line 1683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2" name="Line 1684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3" name="Line 1685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4" name="Line 1686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5" name="Line 1687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6" name="Line 1688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7" name="Line 1689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8" name="Line 1690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9" name="Line 1691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0" name="Line 1692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1" name="Line 1693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2" name="Line 1694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3" name="Line 1695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4" name="Line 1696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5" name="Line 1697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6" name="Line 1698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7" name="Line 1699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8" name="Line 1700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9" name="Line 1701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0" name="Line 1702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1" name="Line 1703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2" name="Line 1704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3" name="Line 1705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4" name="Line 1706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5" name="Line 1707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6" name="Line 1708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7" name="Line 1709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8" name="Line 1710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9" name="Line 1711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0" name="Line 1712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1" name="Line 1713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2" name="Line 1714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3" name="Line 1715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532" name="Group 1716"/>
            <p:cNvGrpSpPr>
              <a:grpSpLocks/>
            </p:cNvGrpSpPr>
            <p:nvPr/>
          </p:nvGrpSpPr>
          <p:grpSpPr bwMode="auto">
            <a:xfrm flipV="1">
              <a:off x="8534400" y="1460297"/>
              <a:ext cx="1714500" cy="649288"/>
              <a:chOff x="955" y="2528"/>
              <a:chExt cx="1549" cy="985"/>
            </a:xfrm>
          </p:grpSpPr>
          <p:sp>
            <p:nvSpPr>
              <p:cNvPr id="46678" name="Line 1717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9" name="Line 1718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0" name="Line 1719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1" name="Line 1720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2" name="Line 1721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3" name="Line 1722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4" name="Line 1723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5" name="Line 1724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6" name="Line 1725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7" name="Line 1726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8" name="Line 1727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9" name="Line 1728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0" name="Line 1729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1" name="Line 1730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2" name="Line 1731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3" name="Line 1732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4" name="Line 1733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5" name="Line 1734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6" name="Line 1735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7" name="Line 1736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8" name="Line 1737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9" name="Line 1738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0" name="Line 1739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1" name="Line 1740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2" name="Line 1741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3" name="Line 1742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4" name="Line 1743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5" name="Line 1744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6" name="Line 1745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7" name="Line 1746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8" name="Line 1747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9" name="Line 1748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0" name="Line 1749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1" name="Line 1750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2" name="Line 1751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3" name="Line 1752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4" name="Line 1753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5" name="Line 1754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6" name="Line 1755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7" name="Line 1756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8" name="Line 1757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9" name="Line 1758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0" name="Line 1759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1" name="Line 1760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2" name="Line 1761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3" name="Line 1762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4" name="Line 1763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5" name="Line 1764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6" name="Line 1765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7" name="Line 1766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8" name="Line 1767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9" name="Line 1768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0" name="Line 1769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1" name="Line 1770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2" name="Line 1771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3" name="Line 1772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4" name="Line 1773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5" name="Line 1774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6" name="Line 1775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7" name="Line 1776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8" name="Line 1777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9" name="Line 1778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0" name="Line 1779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1" name="Line 1780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2" name="Line 1781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3" name="Line 1782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4" name="Line 1783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5" name="Line 1784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6" name="Line 1785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7" name="Line 1786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8" name="Line 1787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9" name="Line 1788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0" name="Line 1789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533" name="Group 1795"/>
            <p:cNvGrpSpPr>
              <a:grpSpLocks/>
            </p:cNvGrpSpPr>
            <p:nvPr/>
          </p:nvGrpSpPr>
          <p:grpSpPr bwMode="auto">
            <a:xfrm>
              <a:off x="8520113" y="2252460"/>
              <a:ext cx="1800225" cy="1152525"/>
              <a:chOff x="955" y="2528"/>
              <a:chExt cx="1549" cy="985"/>
            </a:xfrm>
          </p:grpSpPr>
          <p:sp>
            <p:nvSpPr>
              <p:cNvPr id="46605" name="Line 1796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06" name="Line 1797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07" name="Line 1798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08" name="Line 1799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09" name="Line 1800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0" name="Line 1801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1" name="Line 1802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2" name="Line 1803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3" name="Line 1804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4" name="Line 1805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5" name="Line 1806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6" name="Line 1807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7" name="Line 1808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8" name="Line 1809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9" name="Line 1810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0" name="Line 1811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1" name="Line 1812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2" name="Line 1813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3" name="Line 1814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4" name="Line 1815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5" name="Line 1816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6" name="Line 1817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7" name="Line 1818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8" name="Line 1819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9" name="Line 1820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0" name="Line 1821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1" name="Line 1822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2" name="Line 1823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3" name="Line 1824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4" name="Line 1825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5" name="Line 1826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6" name="Line 1827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7" name="Line 1828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8" name="Line 1829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9" name="Line 1830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0" name="Line 1831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1" name="Line 1832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2" name="Line 1833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3" name="Line 1834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4" name="Line 1835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5" name="Line 1836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6" name="Line 1837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7" name="Line 1838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8" name="Line 1839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9" name="Line 1840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0" name="Line 1841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1" name="Line 1842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2" name="Line 1843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3" name="Line 1844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4" name="Line 1845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5" name="Line 1846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6" name="Line 1847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7" name="Line 1848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8" name="Line 1849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9" name="Line 1850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0" name="Line 1851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1" name="Line 1852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2" name="Line 1853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3" name="Line 1854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4" name="Line 1855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5" name="Line 1856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6" name="Line 1857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7" name="Line 1858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8" name="Line 1859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9" name="Line 1860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0" name="Line 1861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1" name="Line 1862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2" name="Line 1863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3" name="Line 1864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4" name="Line 1865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5" name="Line 1866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6" name="Line 1867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7" name="Line 1868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46534" name="Line 1870"/>
            <p:cNvSpPr>
              <a:spLocks noChangeShapeType="1"/>
            </p:cNvSpPr>
            <p:nvPr/>
          </p:nvSpPr>
          <p:spPr bwMode="auto">
            <a:xfrm>
              <a:off x="8520113" y="971347"/>
              <a:ext cx="41275" cy="1158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35" name="Line 1871"/>
            <p:cNvSpPr>
              <a:spLocks noChangeShapeType="1"/>
            </p:cNvSpPr>
            <p:nvPr/>
          </p:nvSpPr>
          <p:spPr bwMode="auto">
            <a:xfrm>
              <a:off x="8588375" y="1076122"/>
              <a:ext cx="41275" cy="1111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36" name="Line 1872"/>
            <p:cNvSpPr>
              <a:spLocks noChangeShapeType="1"/>
            </p:cNvSpPr>
            <p:nvPr/>
          </p:nvSpPr>
          <p:spPr bwMode="auto">
            <a:xfrm>
              <a:off x="8567738" y="1091997"/>
              <a:ext cx="22225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37" name="Line 1873"/>
            <p:cNvSpPr>
              <a:spLocks noChangeShapeType="1"/>
            </p:cNvSpPr>
            <p:nvPr/>
          </p:nvSpPr>
          <p:spPr bwMode="auto">
            <a:xfrm>
              <a:off x="8597900" y="1131685"/>
              <a:ext cx="15875" cy="2063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38" name="Line 1874"/>
            <p:cNvSpPr>
              <a:spLocks noChangeShapeType="1"/>
            </p:cNvSpPr>
            <p:nvPr/>
          </p:nvSpPr>
          <p:spPr bwMode="auto">
            <a:xfrm>
              <a:off x="8624888" y="1171372"/>
              <a:ext cx="1905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39" name="Line 1875"/>
            <p:cNvSpPr>
              <a:spLocks noChangeShapeType="1"/>
            </p:cNvSpPr>
            <p:nvPr/>
          </p:nvSpPr>
          <p:spPr bwMode="auto">
            <a:xfrm>
              <a:off x="8655050" y="1174547"/>
              <a:ext cx="42863" cy="984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0" name="Line 1876"/>
            <p:cNvSpPr>
              <a:spLocks noChangeShapeType="1"/>
            </p:cNvSpPr>
            <p:nvPr/>
          </p:nvSpPr>
          <p:spPr bwMode="auto">
            <a:xfrm>
              <a:off x="8653463" y="121106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1" name="Line 1877"/>
            <p:cNvSpPr>
              <a:spLocks noChangeShapeType="1"/>
            </p:cNvSpPr>
            <p:nvPr/>
          </p:nvSpPr>
          <p:spPr bwMode="auto">
            <a:xfrm>
              <a:off x="8683625" y="1247572"/>
              <a:ext cx="20638" cy="222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2" name="Line 1878"/>
            <p:cNvSpPr>
              <a:spLocks noChangeShapeType="1"/>
            </p:cNvSpPr>
            <p:nvPr/>
          </p:nvSpPr>
          <p:spPr bwMode="auto">
            <a:xfrm>
              <a:off x="8723313" y="1261860"/>
              <a:ext cx="42862" cy="920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3" name="Line 1879"/>
            <p:cNvSpPr>
              <a:spLocks noChangeShapeType="1"/>
            </p:cNvSpPr>
            <p:nvPr/>
          </p:nvSpPr>
          <p:spPr bwMode="auto">
            <a:xfrm>
              <a:off x="8712200" y="1285672"/>
              <a:ext cx="22225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4" name="Line 1880"/>
            <p:cNvSpPr>
              <a:spLocks noChangeShapeType="1"/>
            </p:cNvSpPr>
            <p:nvPr/>
          </p:nvSpPr>
          <p:spPr bwMode="auto">
            <a:xfrm>
              <a:off x="8742363" y="1320597"/>
              <a:ext cx="20637" cy="222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5" name="Line 1881"/>
            <p:cNvSpPr>
              <a:spLocks noChangeShapeType="1"/>
            </p:cNvSpPr>
            <p:nvPr/>
          </p:nvSpPr>
          <p:spPr bwMode="auto">
            <a:xfrm>
              <a:off x="8791575" y="1342822"/>
              <a:ext cx="41275" cy="809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6" name="Line 1882"/>
            <p:cNvSpPr>
              <a:spLocks noChangeShapeType="1"/>
            </p:cNvSpPr>
            <p:nvPr/>
          </p:nvSpPr>
          <p:spPr bwMode="auto">
            <a:xfrm>
              <a:off x="8775700" y="135711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7" name="Line 1883"/>
            <p:cNvSpPr>
              <a:spLocks noChangeShapeType="1"/>
            </p:cNvSpPr>
            <p:nvPr/>
          </p:nvSpPr>
          <p:spPr bwMode="auto">
            <a:xfrm>
              <a:off x="8812213" y="1390447"/>
              <a:ext cx="19050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8" name="Line 1884"/>
            <p:cNvSpPr>
              <a:spLocks noChangeShapeType="1"/>
            </p:cNvSpPr>
            <p:nvPr/>
          </p:nvSpPr>
          <p:spPr bwMode="auto">
            <a:xfrm>
              <a:off x="8859838" y="1411085"/>
              <a:ext cx="42862" cy="777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9" name="Line 1885"/>
            <p:cNvSpPr>
              <a:spLocks noChangeShapeType="1"/>
            </p:cNvSpPr>
            <p:nvPr/>
          </p:nvSpPr>
          <p:spPr bwMode="auto">
            <a:xfrm>
              <a:off x="8845550" y="1426960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0" name="Line 1886"/>
            <p:cNvSpPr>
              <a:spLocks noChangeShapeType="1"/>
            </p:cNvSpPr>
            <p:nvPr/>
          </p:nvSpPr>
          <p:spPr bwMode="auto">
            <a:xfrm>
              <a:off x="8877300" y="145871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1" name="Line 1887"/>
            <p:cNvSpPr>
              <a:spLocks noChangeShapeType="1"/>
            </p:cNvSpPr>
            <p:nvPr/>
          </p:nvSpPr>
          <p:spPr bwMode="auto">
            <a:xfrm>
              <a:off x="8928100" y="1477760"/>
              <a:ext cx="41275" cy="698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2" name="Line 1888"/>
            <p:cNvSpPr>
              <a:spLocks noChangeShapeType="1"/>
            </p:cNvSpPr>
            <p:nvPr/>
          </p:nvSpPr>
          <p:spPr bwMode="auto">
            <a:xfrm>
              <a:off x="8913813" y="1492047"/>
              <a:ext cx="20637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3" name="Line 1889"/>
            <p:cNvSpPr>
              <a:spLocks noChangeShapeType="1"/>
            </p:cNvSpPr>
            <p:nvPr/>
          </p:nvSpPr>
          <p:spPr bwMode="auto">
            <a:xfrm>
              <a:off x="8950325" y="1525385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4" name="Line 1890"/>
            <p:cNvSpPr>
              <a:spLocks noChangeShapeType="1"/>
            </p:cNvSpPr>
            <p:nvPr/>
          </p:nvSpPr>
          <p:spPr bwMode="auto">
            <a:xfrm>
              <a:off x="8994775" y="1536497"/>
              <a:ext cx="42863" cy="650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5" name="Line 1891"/>
            <p:cNvSpPr>
              <a:spLocks noChangeShapeType="1"/>
            </p:cNvSpPr>
            <p:nvPr/>
          </p:nvSpPr>
          <p:spPr bwMode="auto">
            <a:xfrm>
              <a:off x="8988425" y="1557135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6" name="Line 1892"/>
            <p:cNvSpPr>
              <a:spLocks noChangeShapeType="1"/>
            </p:cNvSpPr>
            <p:nvPr/>
          </p:nvSpPr>
          <p:spPr bwMode="auto">
            <a:xfrm>
              <a:off x="9026525" y="1587297"/>
              <a:ext cx="26988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7" name="Line 1893"/>
            <p:cNvSpPr>
              <a:spLocks noChangeShapeType="1"/>
            </p:cNvSpPr>
            <p:nvPr/>
          </p:nvSpPr>
          <p:spPr bwMode="auto">
            <a:xfrm>
              <a:off x="9063038" y="1590472"/>
              <a:ext cx="42862" cy="587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8" name="Line 1894"/>
            <p:cNvSpPr>
              <a:spLocks noChangeShapeType="1"/>
            </p:cNvSpPr>
            <p:nvPr/>
          </p:nvSpPr>
          <p:spPr bwMode="auto">
            <a:xfrm>
              <a:off x="9074150" y="1620635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9" name="Line 1895"/>
            <p:cNvSpPr>
              <a:spLocks noChangeShapeType="1"/>
            </p:cNvSpPr>
            <p:nvPr/>
          </p:nvSpPr>
          <p:spPr bwMode="auto">
            <a:xfrm>
              <a:off x="9131300" y="1638097"/>
              <a:ext cx="41275" cy="555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0" name="Line 1896"/>
            <p:cNvSpPr>
              <a:spLocks noChangeShapeType="1"/>
            </p:cNvSpPr>
            <p:nvPr/>
          </p:nvSpPr>
          <p:spPr bwMode="auto">
            <a:xfrm>
              <a:off x="9117013" y="1649210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1" name="Line 1897"/>
            <p:cNvSpPr>
              <a:spLocks noChangeShapeType="1"/>
            </p:cNvSpPr>
            <p:nvPr/>
          </p:nvSpPr>
          <p:spPr bwMode="auto">
            <a:xfrm>
              <a:off x="9163050" y="1677785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2" name="Line 1898"/>
            <p:cNvSpPr>
              <a:spLocks noChangeShapeType="1"/>
            </p:cNvSpPr>
            <p:nvPr/>
          </p:nvSpPr>
          <p:spPr bwMode="auto">
            <a:xfrm>
              <a:off x="9199563" y="1682547"/>
              <a:ext cx="41275" cy="5080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3" name="Line 1899"/>
            <p:cNvSpPr>
              <a:spLocks noChangeShapeType="1"/>
            </p:cNvSpPr>
            <p:nvPr/>
          </p:nvSpPr>
          <p:spPr bwMode="auto">
            <a:xfrm>
              <a:off x="9209088" y="1707947"/>
              <a:ext cx="23812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4" name="Line 1900"/>
            <p:cNvSpPr>
              <a:spLocks noChangeShapeType="1"/>
            </p:cNvSpPr>
            <p:nvPr/>
          </p:nvSpPr>
          <p:spPr bwMode="auto">
            <a:xfrm>
              <a:off x="9267825" y="1722235"/>
              <a:ext cx="41275" cy="476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5" name="Line 1901"/>
            <p:cNvSpPr>
              <a:spLocks noChangeShapeType="1"/>
            </p:cNvSpPr>
            <p:nvPr/>
          </p:nvSpPr>
          <p:spPr bwMode="auto">
            <a:xfrm>
              <a:off x="9251950" y="1733347"/>
              <a:ext cx="26988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6" name="Line 1902"/>
            <p:cNvSpPr>
              <a:spLocks noChangeShapeType="1"/>
            </p:cNvSpPr>
            <p:nvPr/>
          </p:nvSpPr>
          <p:spPr bwMode="auto">
            <a:xfrm>
              <a:off x="9299575" y="1758747"/>
              <a:ext cx="25400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7" name="Line 1903"/>
            <p:cNvSpPr>
              <a:spLocks noChangeShapeType="1"/>
            </p:cNvSpPr>
            <p:nvPr/>
          </p:nvSpPr>
          <p:spPr bwMode="auto">
            <a:xfrm>
              <a:off x="9334500" y="1758747"/>
              <a:ext cx="44450" cy="428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8" name="Line 1904"/>
            <p:cNvSpPr>
              <a:spLocks noChangeShapeType="1"/>
            </p:cNvSpPr>
            <p:nvPr/>
          </p:nvSpPr>
          <p:spPr bwMode="auto">
            <a:xfrm>
              <a:off x="9345613" y="1780972"/>
              <a:ext cx="22225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9" name="Line 1905"/>
            <p:cNvSpPr>
              <a:spLocks noChangeShapeType="1"/>
            </p:cNvSpPr>
            <p:nvPr/>
          </p:nvSpPr>
          <p:spPr bwMode="auto">
            <a:xfrm>
              <a:off x="9404350" y="1790497"/>
              <a:ext cx="41275" cy="412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0" name="Line 1906"/>
            <p:cNvSpPr>
              <a:spLocks noChangeShapeType="1"/>
            </p:cNvSpPr>
            <p:nvPr/>
          </p:nvSpPr>
          <p:spPr bwMode="auto">
            <a:xfrm>
              <a:off x="9393238" y="1801610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1" name="Line 1907"/>
            <p:cNvSpPr>
              <a:spLocks noChangeShapeType="1"/>
            </p:cNvSpPr>
            <p:nvPr/>
          </p:nvSpPr>
          <p:spPr bwMode="auto">
            <a:xfrm flipV="1">
              <a:off x="9444038" y="1823835"/>
              <a:ext cx="17462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2" name="Line 1908"/>
            <p:cNvSpPr>
              <a:spLocks noChangeShapeType="1"/>
            </p:cNvSpPr>
            <p:nvPr/>
          </p:nvSpPr>
          <p:spPr bwMode="auto">
            <a:xfrm>
              <a:off x="9472613" y="1820660"/>
              <a:ext cx="39687" cy="365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3" name="Line 1909"/>
            <p:cNvSpPr>
              <a:spLocks noChangeShapeType="1"/>
            </p:cNvSpPr>
            <p:nvPr/>
          </p:nvSpPr>
          <p:spPr bwMode="auto">
            <a:xfrm flipV="1">
              <a:off x="9467850" y="18412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4" name="Line 1910"/>
            <p:cNvSpPr>
              <a:spLocks noChangeShapeType="1"/>
            </p:cNvSpPr>
            <p:nvPr/>
          </p:nvSpPr>
          <p:spPr bwMode="auto">
            <a:xfrm>
              <a:off x="9499600" y="1846060"/>
              <a:ext cx="23813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5" name="Line 1911"/>
            <p:cNvSpPr>
              <a:spLocks noChangeShapeType="1"/>
            </p:cNvSpPr>
            <p:nvPr/>
          </p:nvSpPr>
          <p:spPr bwMode="auto">
            <a:xfrm>
              <a:off x="9537700" y="1846060"/>
              <a:ext cx="44450" cy="365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6" name="Line 1912"/>
            <p:cNvSpPr>
              <a:spLocks noChangeShapeType="1"/>
            </p:cNvSpPr>
            <p:nvPr/>
          </p:nvSpPr>
          <p:spPr bwMode="auto">
            <a:xfrm>
              <a:off x="9553575" y="1868285"/>
              <a:ext cx="25400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7" name="Line 1913"/>
            <p:cNvSpPr>
              <a:spLocks noChangeShapeType="1"/>
            </p:cNvSpPr>
            <p:nvPr/>
          </p:nvSpPr>
          <p:spPr bwMode="auto">
            <a:xfrm>
              <a:off x="9607550" y="1876222"/>
              <a:ext cx="381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8" name="Line 1914"/>
            <p:cNvSpPr>
              <a:spLocks noChangeShapeType="1"/>
            </p:cNvSpPr>
            <p:nvPr/>
          </p:nvSpPr>
          <p:spPr bwMode="auto">
            <a:xfrm>
              <a:off x="9609138" y="1882572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9" name="Line 1915"/>
            <p:cNvSpPr>
              <a:spLocks noChangeShapeType="1"/>
            </p:cNvSpPr>
            <p:nvPr/>
          </p:nvSpPr>
          <p:spPr bwMode="auto">
            <a:xfrm>
              <a:off x="9675813" y="1895272"/>
              <a:ext cx="38100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0" name="Line 1916"/>
            <p:cNvSpPr>
              <a:spLocks noChangeShapeType="1"/>
            </p:cNvSpPr>
            <p:nvPr/>
          </p:nvSpPr>
          <p:spPr bwMode="auto">
            <a:xfrm>
              <a:off x="9664700" y="1901622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1" name="Line 1917"/>
            <p:cNvSpPr>
              <a:spLocks noChangeShapeType="1"/>
            </p:cNvSpPr>
            <p:nvPr/>
          </p:nvSpPr>
          <p:spPr bwMode="auto">
            <a:xfrm flipV="1">
              <a:off x="9715500" y="1919085"/>
              <a:ext cx="14288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2" name="Line 1918"/>
            <p:cNvSpPr>
              <a:spLocks noChangeShapeType="1"/>
            </p:cNvSpPr>
            <p:nvPr/>
          </p:nvSpPr>
          <p:spPr bwMode="auto">
            <a:xfrm>
              <a:off x="9744075" y="1915910"/>
              <a:ext cx="38100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3" name="Line 1919"/>
            <p:cNvSpPr>
              <a:spLocks noChangeShapeType="1"/>
            </p:cNvSpPr>
            <p:nvPr/>
          </p:nvSpPr>
          <p:spPr bwMode="auto">
            <a:xfrm flipV="1">
              <a:off x="9740900" y="19301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4" name="Line 1920"/>
            <p:cNvSpPr>
              <a:spLocks noChangeShapeType="1"/>
            </p:cNvSpPr>
            <p:nvPr/>
          </p:nvSpPr>
          <p:spPr bwMode="auto">
            <a:xfrm>
              <a:off x="9771063" y="1930197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5" name="Line 1921"/>
            <p:cNvSpPr>
              <a:spLocks noChangeShapeType="1"/>
            </p:cNvSpPr>
            <p:nvPr/>
          </p:nvSpPr>
          <p:spPr bwMode="auto">
            <a:xfrm>
              <a:off x="9812338" y="1933372"/>
              <a:ext cx="381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6" name="Line 1922"/>
            <p:cNvSpPr>
              <a:spLocks noChangeShapeType="1"/>
            </p:cNvSpPr>
            <p:nvPr/>
          </p:nvSpPr>
          <p:spPr bwMode="auto">
            <a:xfrm>
              <a:off x="9826625" y="1944485"/>
              <a:ext cx="254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7" name="Line 1923"/>
            <p:cNvSpPr>
              <a:spLocks noChangeShapeType="1"/>
            </p:cNvSpPr>
            <p:nvPr/>
          </p:nvSpPr>
          <p:spPr bwMode="auto">
            <a:xfrm>
              <a:off x="9879013" y="1949247"/>
              <a:ext cx="39687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8" name="Line 1924"/>
            <p:cNvSpPr>
              <a:spLocks noChangeShapeType="1"/>
            </p:cNvSpPr>
            <p:nvPr/>
          </p:nvSpPr>
          <p:spPr bwMode="auto">
            <a:xfrm>
              <a:off x="9882188" y="1955597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9" name="Line 1925"/>
            <p:cNvSpPr>
              <a:spLocks noChangeShapeType="1"/>
            </p:cNvSpPr>
            <p:nvPr/>
          </p:nvSpPr>
          <p:spPr bwMode="auto">
            <a:xfrm>
              <a:off x="9948863" y="1963535"/>
              <a:ext cx="36512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0" name="Line 1926"/>
            <p:cNvSpPr>
              <a:spLocks noChangeShapeType="1"/>
            </p:cNvSpPr>
            <p:nvPr/>
          </p:nvSpPr>
          <p:spPr bwMode="auto">
            <a:xfrm>
              <a:off x="9936163" y="1966710"/>
              <a:ext cx="25400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1" name="Line 1927"/>
            <p:cNvSpPr>
              <a:spLocks noChangeShapeType="1"/>
            </p:cNvSpPr>
            <p:nvPr/>
          </p:nvSpPr>
          <p:spPr bwMode="auto">
            <a:xfrm flipV="1">
              <a:off x="9988550" y="1977822"/>
              <a:ext cx="15875" cy="1270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2" name="Line 1928"/>
            <p:cNvSpPr>
              <a:spLocks noChangeShapeType="1"/>
            </p:cNvSpPr>
            <p:nvPr/>
          </p:nvSpPr>
          <p:spPr bwMode="auto">
            <a:xfrm>
              <a:off x="10015538" y="1977822"/>
              <a:ext cx="38100" cy="1111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3" name="Line 1929"/>
            <p:cNvSpPr>
              <a:spLocks noChangeShapeType="1"/>
            </p:cNvSpPr>
            <p:nvPr/>
          </p:nvSpPr>
          <p:spPr bwMode="auto">
            <a:xfrm flipV="1">
              <a:off x="10012363" y="1990522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4" name="Line 1930"/>
            <p:cNvSpPr>
              <a:spLocks noChangeShapeType="1"/>
            </p:cNvSpPr>
            <p:nvPr/>
          </p:nvSpPr>
          <p:spPr bwMode="auto">
            <a:xfrm>
              <a:off x="10044113" y="1987347"/>
              <a:ext cx="23812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5" name="Line 1931"/>
            <p:cNvSpPr>
              <a:spLocks noChangeShapeType="1"/>
            </p:cNvSpPr>
            <p:nvPr/>
          </p:nvSpPr>
          <p:spPr bwMode="auto">
            <a:xfrm>
              <a:off x="10083800" y="1988935"/>
              <a:ext cx="38100" cy="111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6" name="Line 1932"/>
            <p:cNvSpPr>
              <a:spLocks noChangeShapeType="1"/>
            </p:cNvSpPr>
            <p:nvPr/>
          </p:nvSpPr>
          <p:spPr bwMode="auto">
            <a:xfrm>
              <a:off x="10098088" y="1995285"/>
              <a:ext cx="254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7" name="Line 1933"/>
            <p:cNvSpPr>
              <a:spLocks noChangeShapeType="1"/>
            </p:cNvSpPr>
            <p:nvPr/>
          </p:nvSpPr>
          <p:spPr bwMode="auto">
            <a:xfrm>
              <a:off x="10150475" y="2000047"/>
              <a:ext cx="39688" cy="1111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8" name="Line 1934"/>
            <p:cNvSpPr>
              <a:spLocks noChangeShapeType="1"/>
            </p:cNvSpPr>
            <p:nvPr/>
          </p:nvSpPr>
          <p:spPr bwMode="auto">
            <a:xfrm flipV="1">
              <a:off x="10153650" y="2011160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9" name="Line 1935"/>
            <p:cNvSpPr>
              <a:spLocks noChangeShapeType="1"/>
            </p:cNvSpPr>
            <p:nvPr/>
          </p:nvSpPr>
          <p:spPr bwMode="auto">
            <a:xfrm>
              <a:off x="10218738" y="2011160"/>
              <a:ext cx="39687" cy="63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600" name="Line 1936"/>
            <p:cNvSpPr>
              <a:spLocks noChangeShapeType="1"/>
            </p:cNvSpPr>
            <p:nvPr/>
          </p:nvSpPr>
          <p:spPr bwMode="auto">
            <a:xfrm flipV="1">
              <a:off x="10207625" y="2017510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601" name="Line 1937"/>
            <p:cNvSpPr>
              <a:spLocks noChangeShapeType="1"/>
            </p:cNvSpPr>
            <p:nvPr/>
          </p:nvSpPr>
          <p:spPr bwMode="auto">
            <a:xfrm flipV="1">
              <a:off x="10258425" y="2022272"/>
              <a:ext cx="1587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602" name="Line 1938"/>
            <p:cNvSpPr>
              <a:spLocks noChangeShapeType="1"/>
            </p:cNvSpPr>
            <p:nvPr/>
          </p:nvSpPr>
          <p:spPr bwMode="auto">
            <a:xfrm>
              <a:off x="10288588" y="2017510"/>
              <a:ext cx="36512" cy="793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603" name="Line 1939"/>
            <p:cNvSpPr>
              <a:spLocks noChangeShapeType="1"/>
            </p:cNvSpPr>
            <p:nvPr/>
          </p:nvSpPr>
          <p:spPr bwMode="auto">
            <a:xfrm flipV="1">
              <a:off x="10283825" y="20317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604" name="Line 1940"/>
            <p:cNvSpPr>
              <a:spLocks noChangeShapeType="1"/>
            </p:cNvSpPr>
            <p:nvPr/>
          </p:nvSpPr>
          <p:spPr bwMode="auto">
            <a:xfrm flipV="1">
              <a:off x="10313988" y="2028622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6123" name="Rectangle 492"/>
          <p:cNvSpPr>
            <a:spLocks noChangeArrowheads="1"/>
          </p:cNvSpPr>
          <p:nvPr/>
        </p:nvSpPr>
        <p:spPr bwMode="auto">
          <a:xfrm>
            <a:off x="3133725" y="2071688"/>
            <a:ext cx="511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TE</a:t>
            </a:r>
          </a:p>
        </p:txBody>
      </p:sp>
      <p:sp>
        <p:nvSpPr>
          <p:cNvPr id="1726" name="Line 493"/>
          <p:cNvSpPr>
            <a:spLocks noChangeShapeType="1"/>
          </p:cNvSpPr>
          <p:nvPr/>
        </p:nvSpPr>
        <p:spPr bwMode="auto">
          <a:xfrm>
            <a:off x="3094038" y="2408238"/>
            <a:ext cx="563562" cy="0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1714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Example: changing contrast with TR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715" name="Group 171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71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71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18" name="Rectangle 492"/>
          <p:cNvSpPr>
            <a:spLocks noChangeArrowheads="1"/>
          </p:cNvSpPr>
          <p:nvPr/>
        </p:nvSpPr>
        <p:spPr bwMode="auto">
          <a:xfrm>
            <a:off x="370567" y="701594"/>
            <a:ext cx="8302272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 dirty="0">
                <a:latin typeface="Arial" panose="020B0604020202020204" pitchFamily="34" charset="0"/>
              </a:rPr>
              <a:t>TR: </a:t>
            </a:r>
            <a:r>
              <a:rPr lang="en-US" altLang="it-IT" sz="2000" dirty="0">
                <a:latin typeface="Arial" panose="020B0604020202020204" pitchFamily="34" charset="0"/>
              </a:rPr>
              <a:t>Repetition Time (time between RF excitations of the magnetization)</a:t>
            </a:r>
          </a:p>
        </p:txBody>
      </p:sp>
      <p:sp>
        <p:nvSpPr>
          <p:cNvPr id="1719" name="Line 487"/>
          <p:cNvSpPr>
            <a:spLocks noChangeShapeType="1"/>
          </p:cNvSpPr>
          <p:nvPr/>
        </p:nvSpPr>
        <p:spPr bwMode="auto">
          <a:xfrm flipH="1" flipV="1">
            <a:off x="3657720" y="2256089"/>
            <a:ext cx="22052" cy="1097304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92496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463550" y="1725613"/>
            <a:ext cx="52070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RF</a:t>
            </a:r>
          </a:p>
        </p:txBody>
      </p:sp>
      <p:sp>
        <p:nvSpPr>
          <p:cNvPr id="46083" name="Line 4"/>
          <p:cNvSpPr>
            <a:spLocks noChangeShapeType="1"/>
          </p:cNvSpPr>
          <p:nvPr/>
        </p:nvSpPr>
        <p:spPr bwMode="auto">
          <a:xfrm>
            <a:off x="838200" y="2057400"/>
            <a:ext cx="296863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6084" name="Group 5"/>
          <p:cNvGrpSpPr>
            <a:grpSpLocks/>
          </p:cNvGrpSpPr>
          <p:nvPr/>
        </p:nvGrpSpPr>
        <p:grpSpPr bwMode="auto">
          <a:xfrm>
            <a:off x="1150938" y="1763713"/>
            <a:ext cx="123825" cy="292100"/>
            <a:chOff x="910" y="822"/>
            <a:chExt cx="99" cy="202"/>
          </a:xfrm>
        </p:grpSpPr>
        <p:sp>
          <p:nvSpPr>
            <p:cNvPr id="47791" name="Line 6"/>
            <p:cNvSpPr>
              <a:spLocks noChangeShapeType="1"/>
            </p:cNvSpPr>
            <p:nvPr/>
          </p:nvSpPr>
          <p:spPr bwMode="auto">
            <a:xfrm flipV="1">
              <a:off x="910" y="826"/>
              <a:ext cx="0" cy="19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792" name="Line 7"/>
            <p:cNvSpPr>
              <a:spLocks noChangeShapeType="1"/>
            </p:cNvSpPr>
            <p:nvPr/>
          </p:nvSpPr>
          <p:spPr bwMode="auto">
            <a:xfrm flipV="1">
              <a:off x="1009" y="831"/>
              <a:ext cx="0" cy="19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793" name="Line 8"/>
            <p:cNvSpPr>
              <a:spLocks noChangeShapeType="1"/>
            </p:cNvSpPr>
            <p:nvPr/>
          </p:nvSpPr>
          <p:spPr bwMode="auto">
            <a:xfrm>
              <a:off x="920" y="822"/>
              <a:ext cx="7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6085" name="Line 9"/>
          <p:cNvSpPr>
            <a:spLocks noChangeShapeType="1"/>
          </p:cNvSpPr>
          <p:nvPr/>
        </p:nvSpPr>
        <p:spPr bwMode="auto">
          <a:xfrm flipV="1">
            <a:off x="990600" y="2057400"/>
            <a:ext cx="55626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86" name="Line 10"/>
          <p:cNvSpPr>
            <a:spLocks noChangeShapeType="1"/>
          </p:cNvSpPr>
          <p:nvPr/>
        </p:nvSpPr>
        <p:spPr bwMode="auto">
          <a:xfrm>
            <a:off x="762000" y="3014663"/>
            <a:ext cx="579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87" name="Line 11"/>
          <p:cNvSpPr>
            <a:spLocks noChangeShapeType="1"/>
          </p:cNvSpPr>
          <p:nvPr/>
        </p:nvSpPr>
        <p:spPr bwMode="auto">
          <a:xfrm flipV="1">
            <a:off x="1073150" y="2273300"/>
            <a:ext cx="0" cy="7191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88" name="Rectangle 12"/>
          <p:cNvSpPr>
            <a:spLocks noChangeArrowheads="1"/>
          </p:cNvSpPr>
          <p:nvPr/>
        </p:nvSpPr>
        <p:spPr bwMode="auto">
          <a:xfrm>
            <a:off x="47625" y="2692400"/>
            <a:ext cx="9366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600" b="1">
                <a:latin typeface="Arial" panose="020B0604020202020204" pitchFamily="34" charset="0"/>
              </a:rPr>
              <a:t>Voltage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600" b="1">
                <a:latin typeface="Arial" panose="020B0604020202020204" pitchFamily="34" charset="0"/>
              </a:rPr>
              <a:t>(Signal)</a:t>
            </a:r>
          </a:p>
        </p:txBody>
      </p:sp>
      <p:sp>
        <p:nvSpPr>
          <p:cNvPr id="46089" name="Line 13"/>
          <p:cNvSpPr>
            <a:spLocks noChangeShapeType="1"/>
          </p:cNvSpPr>
          <p:nvPr/>
        </p:nvSpPr>
        <p:spPr bwMode="auto">
          <a:xfrm flipV="1">
            <a:off x="1438275" y="3189288"/>
            <a:ext cx="0" cy="1428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0" name="Line 14"/>
          <p:cNvSpPr>
            <a:spLocks noChangeShapeType="1"/>
          </p:cNvSpPr>
          <p:nvPr/>
        </p:nvSpPr>
        <p:spPr bwMode="auto">
          <a:xfrm flipV="1">
            <a:off x="1901825" y="3189288"/>
            <a:ext cx="0" cy="301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1" name="Line 15"/>
          <p:cNvSpPr>
            <a:spLocks noChangeShapeType="1"/>
          </p:cNvSpPr>
          <p:nvPr/>
        </p:nvSpPr>
        <p:spPr bwMode="auto">
          <a:xfrm>
            <a:off x="1077913" y="5665788"/>
            <a:ext cx="6465887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2" name="Line 16"/>
          <p:cNvSpPr>
            <a:spLocks noChangeShapeType="1"/>
          </p:cNvSpPr>
          <p:nvPr/>
        </p:nvSpPr>
        <p:spPr bwMode="auto">
          <a:xfrm flipV="1">
            <a:off x="1209675" y="1425575"/>
            <a:ext cx="0" cy="4289425"/>
          </a:xfrm>
          <a:prstGeom prst="lin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3" name="Line 17"/>
          <p:cNvSpPr>
            <a:spLocks noChangeShapeType="1"/>
          </p:cNvSpPr>
          <p:nvPr/>
        </p:nvSpPr>
        <p:spPr bwMode="auto">
          <a:xfrm flipV="1">
            <a:off x="1060450" y="3533775"/>
            <a:ext cx="0" cy="21463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4" name="Rectangle 18"/>
          <p:cNvSpPr>
            <a:spLocks noChangeArrowheads="1"/>
          </p:cNvSpPr>
          <p:nvPr/>
        </p:nvSpPr>
        <p:spPr bwMode="auto">
          <a:xfrm>
            <a:off x="595313" y="3754438"/>
            <a:ext cx="485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Mz</a:t>
            </a:r>
          </a:p>
        </p:txBody>
      </p:sp>
      <p:sp>
        <p:nvSpPr>
          <p:cNvPr id="46095" name="Line 19"/>
          <p:cNvSpPr>
            <a:spLocks noChangeShapeType="1"/>
          </p:cNvSpPr>
          <p:nvPr/>
        </p:nvSpPr>
        <p:spPr bwMode="auto">
          <a:xfrm>
            <a:off x="1093788" y="4052888"/>
            <a:ext cx="100012" cy="0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6096" name="Group 20"/>
          <p:cNvGrpSpPr>
            <a:grpSpLocks/>
          </p:cNvGrpSpPr>
          <p:nvPr/>
        </p:nvGrpSpPr>
        <p:grpSpPr bwMode="auto">
          <a:xfrm>
            <a:off x="1208088" y="4076700"/>
            <a:ext cx="1927225" cy="1570038"/>
            <a:chOff x="955" y="2424"/>
            <a:chExt cx="1549" cy="1089"/>
          </a:xfrm>
        </p:grpSpPr>
        <p:grpSp>
          <p:nvGrpSpPr>
            <p:cNvPr id="47716" name="Group 21"/>
            <p:cNvGrpSpPr>
              <a:grpSpLocks/>
            </p:cNvGrpSpPr>
            <p:nvPr/>
          </p:nvGrpSpPr>
          <p:grpSpPr bwMode="auto">
            <a:xfrm>
              <a:off x="955" y="2528"/>
              <a:ext cx="1549" cy="985"/>
              <a:chOff x="955" y="2528"/>
              <a:chExt cx="1549" cy="985"/>
            </a:xfrm>
          </p:grpSpPr>
          <p:sp>
            <p:nvSpPr>
              <p:cNvPr id="47718" name="Line 22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19" name="Line 23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0" name="Line 24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1" name="Line 25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2" name="Line 26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3" name="Line 27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4" name="Line 28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5" name="Line 29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6" name="Line 30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7" name="Line 31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8" name="Line 32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29" name="Line 33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0" name="Line 34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1" name="Line 35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2" name="Line 36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3" name="Line 37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4" name="Line 38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5" name="Line 39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6" name="Line 40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7" name="Line 41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8" name="Line 42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39" name="Line 43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0" name="Line 44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1" name="Line 45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2" name="Line 46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3" name="Line 47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4" name="Line 48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5" name="Line 49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6" name="Line 50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7" name="Line 51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8" name="Line 52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49" name="Line 53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0" name="Line 54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1" name="Line 55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2" name="Line 56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3" name="Line 57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4" name="Line 58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5" name="Line 59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6" name="Line 60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7" name="Line 61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8" name="Line 62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59" name="Line 63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0" name="Line 64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1" name="Line 65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2" name="Line 66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3" name="Line 67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4" name="Line 68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5" name="Line 69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6" name="Line 70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7" name="Line 71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8" name="Line 72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69" name="Line 73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0" name="Line 74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1" name="Line 75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2" name="Line 76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3" name="Line 77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4" name="Line 78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5" name="Line 79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6" name="Line 80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7" name="Line 81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8" name="Line 82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79" name="Line 83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0" name="Line 84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1" name="Line 85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2" name="Line 86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3" name="Line 87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4" name="Line 88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5" name="Line 89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6" name="Line 90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7" name="Line 91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8" name="Line 92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89" name="Line 93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90" name="Line 94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47717" name="Line 95"/>
            <p:cNvSpPr>
              <a:spLocks noChangeShapeType="1"/>
            </p:cNvSpPr>
            <p:nvPr/>
          </p:nvSpPr>
          <p:spPr bwMode="auto">
            <a:xfrm>
              <a:off x="960" y="2424"/>
              <a:ext cx="0" cy="1072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6097" name="Rectangle 96"/>
          <p:cNvSpPr>
            <a:spLocks noChangeArrowheads="1"/>
          </p:cNvSpPr>
          <p:nvPr/>
        </p:nvSpPr>
        <p:spPr bwMode="auto">
          <a:xfrm>
            <a:off x="6430963" y="5819775"/>
            <a:ext cx="8159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46098" name="Rectangle 97"/>
          <p:cNvSpPr>
            <a:spLocks noChangeArrowheads="1"/>
          </p:cNvSpPr>
          <p:nvPr/>
        </p:nvSpPr>
        <p:spPr bwMode="auto">
          <a:xfrm>
            <a:off x="1331913" y="1689100"/>
            <a:ext cx="1082675" cy="366713"/>
          </a:xfrm>
          <a:prstGeom prst="rect">
            <a:avLst/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encode</a:t>
            </a:r>
          </a:p>
        </p:txBody>
      </p:sp>
      <p:grpSp>
        <p:nvGrpSpPr>
          <p:cNvPr id="46099" name="Group 504"/>
          <p:cNvGrpSpPr>
            <a:grpSpLocks/>
          </p:cNvGrpSpPr>
          <p:nvPr/>
        </p:nvGrpSpPr>
        <p:grpSpPr bwMode="auto">
          <a:xfrm>
            <a:off x="3132138" y="4221163"/>
            <a:ext cx="1944687" cy="1468437"/>
            <a:chOff x="3131840" y="4221088"/>
            <a:chExt cx="1944216" cy="1468299"/>
          </a:xfrm>
        </p:grpSpPr>
        <p:grpSp>
          <p:nvGrpSpPr>
            <p:cNvPr id="47641" name="Group 99"/>
            <p:cNvGrpSpPr>
              <a:grpSpLocks/>
            </p:cNvGrpSpPr>
            <p:nvPr/>
          </p:nvGrpSpPr>
          <p:grpSpPr bwMode="auto">
            <a:xfrm>
              <a:off x="3131840" y="4221088"/>
              <a:ext cx="1925637" cy="1420813"/>
              <a:chOff x="2515" y="2552"/>
              <a:chExt cx="1549" cy="985"/>
            </a:xfrm>
          </p:grpSpPr>
          <p:sp>
            <p:nvSpPr>
              <p:cNvPr id="47643" name="Line 100"/>
              <p:cNvSpPr>
                <a:spLocks noChangeShapeType="1"/>
              </p:cNvSpPr>
              <p:nvPr/>
            </p:nvSpPr>
            <p:spPr bwMode="auto">
              <a:xfrm flipV="1">
                <a:off x="2515" y="3430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44" name="Line 101"/>
              <p:cNvSpPr>
                <a:spLocks noChangeShapeType="1"/>
              </p:cNvSpPr>
              <p:nvPr/>
            </p:nvSpPr>
            <p:spPr bwMode="auto">
              <a:xfrm flipV="1">
                <a:off x="2571" y="3338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45" name="Line 102"/>
              <p:cNvSpPr>
                <a:spLocks noChangeShapeType="1"/>
              </p:cNvSpPr>
              <p:nvPr/>
            </p:nvSpPr>
            <p:spPr bwMode="auto">
              <a:xfrm flipV="1">
                <a:off x="2555" y="3406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46" name="Line 103"/>
              <p:cNvSpPr>
                <a:spLocks noChangeShapeType="1"/>
              </p:cNvSpPr>
              <p:nvPr/>
            </p:nvSpPr>
            <p:spPr bwMode="auto">
              <a:xfrm flipV="1">
                <a:off x="2579" y="3369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47" name="Line 104"/>
              <p:cNvSpPr>
                <a:spLocks noChangeShapeType="1"/>
              </p:cNvSpPr>
              <p:nvPr/>
            </p:nvSpPr>
            <p:spPr bwMode="auto">
              <a:xfrm flipV="1">
                <a:off x="2601" y="333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48" name="Line 105"/>
              <p:cNvSpPr>
                <a:spLocks noChangeShapeType="1"/>
              </p:cNvSpPr>
              <p:nvPr/>
            </p:nvSpPr>
            <p:spPr bwMode="auto">
              <a:xfrm flipV="1">
                <a:off x="2627" y="3258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49" name="Line 106"/>
              <p:cNvSpPr>
                <a:spLocks noChangeShapeType="1"/>
              </p:cNvSpPr>
              <p:nvPr/>
            </p:nvSpPr>
            <p:spPr bwMode="auto">
              <a:xfrm flipV="1">
                <a:off x="2625" y="3298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50" name="Line 107"/>
              <p:cNvSpPr>
                <a:spLocks noChangeShapeType="1"/>
              </p:cNvSpPr>
              <p:nvPr/>
            </p:nvSpPr>
            <p:spPr bwMode="auto">
              <a:xfrm flipV="1">
                <a:off x="2650" y="3261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51" name="Line 108"/>
              <p:cNvSpPr>
                <a:spLocks noChangeShapeType="1"/>
              </p:cNvSpPr>
              <p:nvPr/>
            </p:nvSpPr>
            <p:spPr bwMode="auto">
              <a:xfrm flipV="1">
                <a:off x="2683" y="3183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52" name="Line 109"/>
              <p:cNvSpPr>
                <a:spLocks noChangeShapeType="1"/>
              </p:cNvSpPr>
              <p:nvPr/>
            </p:nvSpPr>
            <p:spPr bwMode="auto">
              <a:xfrm flipV="1">
                <a:off x="2674" y="3227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53" name="Line 110"/>
              <p:cNvSpPr>
                <a:spLocks noChangeShapeType="1"/>
              </p:cNvSpPr>
              <p:nvPr/>
            </p:nvSpPr>
            <p:spPr bwMode="auto">
              <a:xfrm flipV="1">
                <a:off x="2699" y="3194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54" name="Line 111"/>
              <p:cNvSpPr>
                <a:spLocks noChangeShapeType="1"/>
              </p:cNvSpPr>
              <p:nvPr/>
            </p:nvSpPr>
            <p:spPr bwMode="auto">
              <a:xfrm flipV="1">
                <a:off x="2739" y="3119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55" name="Line 112"/>
              <p:cNvSpPr>
                <a:spLocks noChangeShapeType="1"/>
              </p:cNvSpPr>
              <p:nvPr/>
            </p:nvSpPr>
            <p:spPr bwMode="auto">
              <a:xfrm flipV="1">
                <a:off x="2726" y="3163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56" name="Line 113"/>
              <p:cNvSpPr>
                <a:spLocks noChangeShapeType="1"/>
              </p:cNvSpPr>
              <p:nvPr/>
            </p:nvSpPr>
            <p:spPr bwMode="auto">
              <a:xfrm flipV="1">
                <a:off x="2756" y="3130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57" name="Line 114"/>
              <p:cNvSpPr>
                <a:spLocks noChangeShapeType="1"/>
              </p:cNvSpPr>
              <p:nvPr/>
            </p:nvSpPr>
            <p:spPr bwMode="auto">
              <a:xfrm flipV="1">
                <a:off x="2796" y="3059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58" name="Line 115"/>
              <p:cNvSpPr>
                <a:spLocks noChangeShapeType="1"/>
              </p:cNvSpPr>
              <p:nvPr/>
            </p:nvSpPr>
            <p:spPr bwMode="auto">
              <a:xfrm flipV="1">
                <a:off x="2784" y="3099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59" name="Line 116"/>
              <p:cNvSpPr>
                <a:spLocks noChangeShapeType="1"/>
              </p:cNvSpPr>
              <p:nvPr/>
            </p:nvSpPr>
            <p:spPr bwMode="auto">
              <a:xfrm flipV="1">
                <a:off x="2811" y="3069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60" name="Line 117"/>
              <p:cNvSpPr>
                <a:spLocks noChangeShapeType="1"/>
              </p:cNvSpPr>
              <p:nvPr/>
            </p:nvSpPr>
            <p:spPr bwMode="auto">
              <a:xfrm flipV="1">
                <a:off x="2852" y="3004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61" name="Line 118"/>
              <p:cNvSpPr>
                <a:spLocks noChangeShapeType="1"/>
              </p:cNvSpPr>
              <p:nvPr/>
            </p:nvSpPr>
            <p:spPr bwMode="auto">
              <a:xfrm flipV="1">
                <a:off x="2840" y="3039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62" name="Line 119"/>
              <p:cNvSpPr>
                <a:spLocks noChangeShapeType="1"/>
              </p:cNvSpPr>
              <p:nvPr/>
            </p:nvSpPr>
            <p:spPr bwMode="auto">
              <a:xfrm flipV="1">
                <a:off x="2871" y="3008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63" name="Line 120"/>
              <p:cNvSpPr>
                <a:spLocks noChangeShapeType="1"/>
              </p:cNvSpPr>
              <p:nvPr/>
            </p:nvSpPr>
            <p:spPr bwMode="auto">
              <a:xfrm flipV="1">
                <a:off x="2908" y="2954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64" name="Line 121"/>
              <p:cNvSpPr>
                <a:spLocks noChangeShapeType="1"/>
              </p:cNvSpPr>
              <p:nvPr/>
            </p:nvSpPr>
            <p:spPr bwMode="auto">
              <a:xfrm flipV="1">
                <a:off x="2902" y="2978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65" name="Line 122"/>
              <p:cNvSpPr>
                <a:spLocks noChangeShapeType="1"/>
              </p:cNvSpPr>
              <p:nvPr/>
            </p:nvSpPr>
            <p:spPr bwMode="auto">
              <a:xfrm flipV="1">
                <a:off x="2934" y="2951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66" name="Line 123"/>
              <p:cNvSpPr>
                <a:spLocks noChangeShapeType="1"/>
              </p:cNvSpPr>
              <p:nvPr/>
            </p:nvSpPr>
            <p:spPr bwMode="auto">
              <a:xfrm flipV="1">
                <a:off x="2964" y="2910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67" name="Line 124"/>
              <p:cNvSpPr>
                <a:spLocks noChangeShapeType="1"/>
              </p:cNvSpPr>
              <p:nvPr/>
            </p:nvSpPr>
            <p:spPr bwMode="auto">
              <a:xfrm flipV="1">
                <a:off x="2973" y="2920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68" name="Line 125"/>
              <p:cNvSpPr>
                <a:spLocks noChangeShapeType="1"/>
              </p:cNvSpPr>
              <p:nvPr/>
            </p:nvSpPr>
            <p:spPr bwMode="auto">
              <a:xfrm flipV="1">
                <a:off x="3021" y="2869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69" name="Line 126"/>
              <p:cNvSpPr>
                <a:spLocks noChangeShapeType="1"/>
              </p:cNvSpPr>
              <p:nvPr/>
            </p:nvSpPr>
            <p:spPr bwMode="auto">
              <a:xfrm flipV="1">
                <a:off x="3008" y="2893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70" name="Line 127"/>
              <p:cNvSpPr>
                <a:spLocks noChangeShapeType="1"/>
              </p:cNvSpPr>
              <p:nvPr/>
            </p:nvSpPr>
            <p:spPr bwMode="auto">
              <a:xfrm flipV="1">
                <a:off x="3046" y="2866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71" name="Line 128"/>
              <p:cNvSpPr>
                <a:spLocks noChangeShapeType="1"/>
              </p:cNvSpPr>
              <p:nvPr/>
            </p:nvSpPr>
            <p:spPr bwMode="auto">
              <a:xfrm flipV="1">
                <a:off x="3077" y="2833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72" name="Line 129"/>
              <p:cNvSpPr>
                <a:spLocks noChangeShapeType="1"/>
              </p:cNvSpPr>
              <p:nvPr/>
            </p:nvSpPr>
            <p:spPr bwMode="auto">
              <a:xfrm flipV="1">
                <a:off x="3085" y="2840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73" name="Line 130"/>
              <p:cNvSpPr>
                <a:spLocks noChangeShapeType="1"/>
              </p:cNvSpPr>
              <p:nvPr/>
            </p:nvSpPr>
            <p:spPr bwMode="auto">
              <a:xfrm flipV="1">
                <a:off x="3133" y="2799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74" name="Line 131"/>
              <p:cNvSpPr>
                <a:spLocks noChangeShapeType="1"/>
              </p:cNvSpPr>
              <p:nvPr/>
            </p:nvSpPr>
            <p:spPr bwMode="auto">
              <a:xfrm flipV="1">
                <a:off x="3120" y="2816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75" name="Line 132"/>
              <p:cNvSpPr>
                <a:spLocks noChangeShapeType="1"/>
              </p:cNvSpPr>
              <p:nvPr/>
            </p:nvSpPr>
            <p:spPr bwMode="auto">
              <a:xfrm flipV="1">
                <a:off x="3159" y="2793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76" name="Line 133"/>
              <p:cNvSpPr>
                <a:spLocks noChangeShapeType="1"/>
              </p:cNvSpPr>
              <p:nvPr/>
            </p:nvSpPr>
            <p:spPr bwMode="auto">
              <a:xfrm flipV="1">
                <a:off x="3189" y="2769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77" name="Line 134"/>
              <p:cNvSpPr>
                <a:spLocks noChangeShapeType="1"/>
              </p:cNvSpPr>
              <p:nvPr/>
            </p:nvSpPr>
            <p:spPr bwMode="auto">
              <a:xfrm flipV="1">
                <a:off x="3198" y="2775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78" name="Line 135"/>
              <p:cNvSpPr>
                <a:spLocks noChangeShapeType="1"/>
              </p:cNvSpPr>
              <p:nvPr/>
            </p:nvSpPr>
            <p:spPr bwMode="auto">
              <a:xfrm flipV="1">
                <a:off x="3246" y="2742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79" name="Line 136"/>
              <p:cNvSpPr>
                <a:spLocks noChangeShapeType="1"/>
              </p:cNvSpPr>
              <p:nvPr/>
            </p:nvSpPr>
            <p:spPr bwMode="auto">
              <a:xfrm flipV="1">
                <a:off x="3237" y="2752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80" name="Line 137"/>
              <p:cNvSpPr>
                <a:spLocks noChangeShapeType="1"/>
              </p:cNvSpPr>
              <p:nvPr/>
            </p:nvSpPr>
            <p:spPr bwMode="auto">
              <a:xfrm>
                <a:off x="3279" y="2735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81" name="Line 138"/>
              <p:cNvSpPr>
                <a:spLocks noChangeShapeType="1"/>
              </p:cNvSpPr>
              <p:nvPr/>
            </p:nvSpPr>
            <p:spPr bwMode="auto">
              <a:xfrm flipV="1">
                <a:off x="3302" y="2718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82" name="Line 139"/>
              <p:cNvSpPr>
                <a:spLocks noChangeShapeType="1"/>
              </p:cNvSpPr>
              <p:nvPr/>
            </p:nvSpPr>
            <p:spPr bwMode="auto">
              <a:xfrm>
                <a:off x="3299" y="27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83" name="Line 140"/>
              <p:cNvSpPr>
                <a:spLocks noChangeShapeType="1"/>
              </p:cNvSpPr>
              <p:nvPr/>
            </p:nvSpPr>
            <p:spPr bwMode="auto">
              <a:xfrm flipV="1">
                <a:off x="3325" y="2714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84" name="Line 141"/>
              <p:cNvSpPr>
                <a:spLocks noChangeShapeType="1"/>
              </p:cNvSpPr>
              <p:nvPr/>
            </p:nvSpPr>
            <p:spPr bwMode="auto">
              <a:xfrm flipV="1">
                <a:off x="3357" y="2694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85" name="Line 142"/>
              <p:cNvSpPr>
                <a:spLocks noChangeShapeType="1"/>
              </p:cNvSpPr>
              <p:nvPr/>
            </p:nvSpPr>
            <p:spPr bwMode="auto">
              <a:xfrm flipV="1">
                <a:off x="3370" y="2694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86" name="Line 143"/>
              <p:cNvSpPr>
                <a:spLocks noChangeShapeType="1"/>
              </p:cNvSpPr>
              <p:nvPr/>
            </p:nvSpPr>
            <p:spPr bwMode="auto">
              <a:xfrm flipV="1">
                <a:off x="3414" y="2683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87" name="Line 144"/>
              <p:cNvSpPr>
                <a:spLocks noChangeShapeType="1"/>
              </p:cNvSpPr>
              <p:nvPr/>
            </p:nvSpPr>
            <p:spPr bwMode="auto">
              <a:xfrm flipV="1">
                <a:off x="3416" y="2681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88" name="Line 145"/>
              <p:cNvSpPr>
                <a:spLocks noChangeShapeType="1"/>
              </p:cNvSpPr>
              <p:nvPr/>
            </p:nvSpPr>
            <p:spPr bwMode="auto">
              <a:xfrm flipV="1">
                <a:off x="3471" y="2663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89" name="Line 146"/>
              <p:cNvSpPr>
                <a:spLocks noChangeShapeType="1"/>
              </p:cNvSpPr>
              <p:nvPr/>
            </p:nvSpPr>
            <p:spPr bwMode="auto">
              <a:xfrm flipV="1">
                <a:off x="3462" y="2664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90" name="Line 147"/>
              <p:cNvSpPr>
                <a:spLocks noChangeShapeType="1"/>
              </p:cNvSpPr>
              <p:nvPr/>
            </p:nvSpPr>
            <p:spPr bwMode="auto">
              <a:xfrm>
                <a:off x="3504" y="2660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91" name="Line 148"/>
              <p:cNvSpPr>
                <a:spLocks noChangeShapeType="1"/>
              </p:cNvSpPr>
              <p:nvPr/>
            </p:nvSpPr>
            <p:spPr bwMode="auto">
              <a:xfrm flipV="1">
                <a:off x="3527" y="2647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92" name="Line 149"/>
              <p:cNvSpPr>
                <a:spLocks noChangeShapeType="1"/>
              </p:cNvSpPr>
              <p:nvPr/>
            </p:nvSpPr>
            <p:spPr bwMode="auto">
              <a:xfrm>
                <a:off x="3524" y="265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93" name="Line 150"/>
              <p:cNvSpPr>
                <a:spLocks noChangeShapeType="1"/>
              </p:cNvSpPr>
              <p:nvPr/>
            </p:nvSpPr>
            <p:spPr bwMode="auto">
              <a:xfrm flipV="1">
                <a:off x="3550" y="2637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94" name="Line 151"/>
              <p:cNvSpPr>
                <a:spLocks noChangeShapeType="1"/>
              </p:cNvSpPr>
              <p:nvPr/>
            </p:nvSpPr>
            <p:spPr bwMode="auto">
              <a:xfrm flipV="1">
                <a:off x="3583" y="2633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95" name="Line 152"/>
              <p:cNvSpPr>
                <a:spLocks noChangeShapeType="1"/>
              </p:cNvSpPr>
              <p:nvPr/>
            </p:nvSpPr>
            <p:spPr bwMode="auto">
              <a:xfrm flipV="1">
                <a:off x="3595" y="2623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96" name="Line 153"/>
              <p:cNvSpPr>
                <a:spLocks noChangeShapeType="1"/>
              </p:cNvSpPr>
              <p:nvPr/>
            </p:nvSpPr>
            <p:spPr bwMode="auto">
              <a:xfrm flipV="1">
                <a:off x="3639" y="2620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97" name="Line 154"/>
              <p:cNvSpPr>
                <a:spLocks noChangeShapeType="1"/>
              </p:cNvSpPr>
              <p:nvPr/>
            </p:nvSpPr>
            <p:spPr bwMode="auto">
              <a:xfrm flipV="1">
                <a:off x="3641" y="2614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98" name="Line 155"/>
              <p:cNvSpPr>
                <a:spLocks noChangeShapeType="1"/>
              </p:cNvSpPr>
              <p:nvPr/>
            </p:nvSpPr>
            <p:spPr bwMode="auto">
              <a:xfrm flipV="1">
                <a:off x="3696" y="2606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699" name="Line 156"/>
              <p:cNvSpPr>
                <a:spLocks noChangeShapeType="1"/>
              </p:cNvSpPr>
              <p:nvPr/>
            </p:nvSpPr>
            <p:spPr bwMode="auto">
              <a:xfrm flipV="1">
                <a:off x="3686" y="2603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00" name="Line 157"/>
              <p:cNvSpPr>
                <a:spLocks noChangeShapeType="1"/>
              </p:cNvSpPr>
              <p:nvPr/>
            </p:nvSpPr>
            <p:spPr bwMode="auto">
              <a:xfrm>
                <a:off x="3729" y="2594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01" name="Line 158"/>
              <p:cNvSpPr>
                <a:spLocks noChangeShapeType="1"/>
              </p:cNvSpPr>
              <p:nvPr/>
            </p:nvSpPr>
            <p:spPr bwMode="auto">
              <a:xfrm flipV="1">
                <a:off x="3752" y="2596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02" name="Line 159"/>
              <p:cNvSpPr>
                <a:spLocks noChangeShapeType="1"/>
              </p:cNvSpPr>
              <p:nvPr/>
            </p:nvSpPr>
            <p:spPr bwMode="auto">
              <a:xfrm>
                <a:off x="3749" y="2594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03" name="Line 160"/>
              <p:cNvSpPr>
                <a:spLocks noChangeShapeType="1"/>
              </p:cNvSpPr>
              <p:nvPr/>
            </p:nvSpPr>
            <p:spPr bwMode="auto">
              <a:xfrm flipV="1">
                <a:off x="3775" y="258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04" name="Line 161"/>
              <p:cNvSpPr>
                <a:spLocks noChangeShapeType="1"/>
              </p:cNvSpPr>
              <p:nvPr/>
            </p:nvSpPr>
            <p:spPr bwMode="auto">
              <a:xfrm flipV="1">
                <a:off x="3808" y="2586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05" name="Line 162"/>
              <p:cNvSpPr>
                <a:spLocks noChangeShapeType="1"/>
              </p:cNvSpPr>
              <p:nvPr/>
            </p:nvSpPr>
            <p:spPr bwMode="auto">
              <a:xfrm flipV="1">
                <a:off x="3820" y="2576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06" name="Line 163"/>
              <p:cNvSpPr>
                <a:spLocks noChangeShapeType="1"/>
              </p:cNvSpPr>
              <p:nvPr/>
            </p:nvSpPr>
            <p:spPr bwMode="auto">
              <a:xfrm flipV="1">
                <a:off x="3863" y="2576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07" name="Line 164"/>
              <p:cNvSpPr>
                <a:spLocks noChangeShapeType="1"/>
              </p:cNvSpPr>
              <p:nvPr/>
            </p:nvSpPr>
            <p:spPr bwMode="auto">
              <a:xfrm>
                <a:off x="3866" y="2576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08" name="Line 165"/>
              <p:cNvSpPr>
                <a:spLocks noChangeShapeType="1"/>
              </p:cNvSpPr>
              <p:nvPr/>
            </p:nvSpPr>
            <p:spPr bwMode="auto">
              <a:xfrm flipV="1">
                <a:off x="3920" y="2569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09" name="Line 166"/>
              <p:cNvSpPr>
                <a:spLocks noChangeShapeType="1"/>
              </p:cNvSpPr>
              <p:nvPr/>
            </p:nvSpPr>
            <p:spPr bwMode="auto">
              <a:xfrm>
                <a:off x="3911" y="2569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10" name="Line 167"/>
              <p:cNvSpPr>
                <a:spLocks noChangeShapeType="1"/>
              </p:cNvSpPr>
              <p:nvPr/>
            </p:nvSpPr>
            <p:spPr bwMode="auto">
              <a:xfrm>
                <a:off x="3953" y="2565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11" name="Line 168"/>
              <p:cNvSpPr>
                <a:spLocks noChangeShapeType="1"/>
              </p:cNvSpPr>
              <p:nvPr/>
            </p:nvSpPr>
            <p:spPr bwMode="auto">
              <a:xfrm flipV="1">
                <a:off x="3977" y="2562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12" name="Line 169"/>
              <p:cNvSpPr>
                <a:spLocks noChangeShapeType="1"/>
              </p:cNvSpPr>
              <p:nvPr/>
            </p:nvSpPr>
            <p:spPr bwMode="auto">
              <a:xfrm>
                <a:off x="3974" y="255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13" name="Line 170"/>
              <p:cNvSpPr>
                <a:spLocks noChangeShapeType="1"/>
              </p:cNvSpPr>
              <p:nvPr/>
            </p:nvSpPr>
            <p:spPr bwMode="auto">
              <a:xfrm>
                <a:off x="3999" y="2559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14" name="Line 171"/>
              <p:cNvSpPr>
                <a:spLocks noChangeShapeType="1"/>
              </p:cNvSpPr>
              <p:nvPr/>
            </p:nvSpPr>
            <p:spPr bwMode="auto">
              <a:xfrm flipV="1">
                <a:off x="4033" y="2556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715" name="Line 172"/>
              <p:cNvSpPr>
                <a:spLocks noChangeShapeType="1"/>
              </p:cNvSpPr>
              <p:nvPr/>
            </p:nvSpPr>
            <p:spPr bwMode="auto">
              <a:xfrm>
                <a:off x="4045" y="2552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47642" name="Line 173"/>
            <p:cNvSpPr>
              <a:spLocks noChangeShapeType="1"/>
            </p:cNvSpPr>
            <p:nvPr/>
          </p:nvSpPr>
          <p:spPr bwMode="auto">
            <a:xfrm>
              <a:off x="5076056" y="4221088"/>
              <a:ext cx="0" cy="1468299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6100" name="Group 174"/>
          <p:cNvGrpSpPr>
            <a:grpSpLocks/>
          </p:cNvGrpSpPr>
          <p:nvPr/>
        </p:nvGrpSpPr>
        <p:grpSpPr bwMode="auto">
          <a:xfrm>
            <a:off x="3071813" y="1763713"/>
            <a:ext cx="122237" cy="292100"/>
            <a:chOff x="2454" y="822"/>
            <a:chExt cx="99" cy="202"/>
          </a:xfrm>
        </p:grpSpPr>
        <p:sp>
          <p:nvSpPr>
            <p:cNvPr id="47638" name="Line 175"/>
            <p:cNvSpPr>
              <a:spLocks noChangeShapeType="1"/>
            </p:cNvSpPr>
            <p:nvPr/>
          </p:nvSpPr>
          <p:spPr bwMode="auto">
            <a:xfrm flipV="1">
              <a:off x="2454" y="826"/>
              <a:ext cx="0" cy="19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639" name="Line 176"/>
            <p:cNvSpPr>
              <a:spLocks noChangeShapeType="1"/>
            </p:cNvSpPr>
            <p:nvPr/>
          </p:nvSpPr>
          <p:spPr bwMode="auto">
            <a:xfrm flipV="1">
              <a:off x="2553" y="831"/>
              <a:ext cx="0" cy="19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640" name="Line 177"/>
            <p:cNvSpPr>
              <a:spLocks noChangeShapeType="1"/>
            </p:cNvSpPr>
            <p:nvPr/>
          </p:nvSpPr>
          <p:spPr bwMode="auto">
            <a:xfrm>
              <a:off x="2464" y="822"/>
              <a:ext cx="7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6101" name="Line 178"/>
          <p:cNvSpPr>
            <a:spLocks noChangeShapeType="1"/>
          </p:cNvSpPr>
          <p:nvPr/>
        </p:nvSpPr>
        <p:spPr bwMode="auto">
          <a:xfrm flipV="1">
            <a:off x="3130550" y="1390650"/>
            <a:ext cx="0" cy="42894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6102" name="Group 255"/>
          <p:cNvGrpSpPr>
            <a:grpSpLocks/>
          </p:cNvGrpSpPr>
          <p:nvPr/>
        </p:nvGrpSpPr>
        <p:grpSpPr bwMode="auto">
          <a:xfrm>
            <a:off x="1217613" y="4752975"/>
            <a:ext cx="1914525" cy="917575"/>
            <a:chOff x="963" y="2893"/>
            <a:chExt cx="1565" cy="636"/>
          </a:xfrm>
        </p:grpSpPr>
        <p:grpSp>
          <p:nvGrpSpPr>
            <p:cNvPr id="47563" name="Group 256"/>
            <p:cNvGrpSpPr>
              <a:grpSpLocks/>
            </p:cNvGrpSpPr>
            <p:nvPr/>
          </p:nvGrpSpPr>
          <p:grpSpPr bwMode="auto">
            <a:xfrm>
              <a:off x="963" y="2893"/>
              <a:ext cx="1549" cy="636"/>
              <a:chOff x="963" y="2893"/>
              <a:chExt cx="1549" cy="636"/>
            </a:xfrm>
          </p:grpSpPr>
          <p:sp>
            <p:nvSpPr>
              <p:cNvPr id="24852" name="Line 257"/>
              <p:cNvSpPr>
                <a:spLocks noChangeShapeType="1"/>
              </p:cNvSpPr>
              <p:nvPr/>
            </p:nvSpPr>
            <p:spPr bwMode="auto">
              <a:xfrm flipV="1">
                <a:off x="963" y="3460"/>
                <a:ext cx="34" cy="6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3" name="Line 258"/>
              <p:cNvSpPr>
                <a:spLocks noChangeShapeType="1"/>
              </p:cNvSpPr>
              <p:nvPr/>
            </p:nvSpPr>
            <p:spPr bwMode="auto">
              <a:xfrm flipV="1">
                <a:off x="1019" y="3400"/>
                <a:ext cx="34" cy="6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4" name="Line 259"/>
              <p:cNvSpPr>
                <a:spLocks noChangeShapeType="1"/>
              </p:cNvSpPr>
              <p:nvPr/>
            </p:nvSpPr>
            <p:spPr bwMode="auto">
              <a:xfrm flipV="1">
                <a:off x="1003" y="3444"/>
                <a:ext cx="18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5" name="Line 260"/>
              <p:cNvSpPr>
                <a:spLocks noChangeShapeType="1"/>
              </p:cNvSpPr>
              <p:nvPr/>
            </p:nvSpPr>
            <p:spPr bwMode="auto">
              <a:xfrm flipV="1">
                <a:off x="1027" y="3420"/>
                <a:ext cx="14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6" name="Line 261"/>
              <p:cNvSpPr>
                <a:spLocks noChangeShapeType="1"/>
              </p:cNvSpPr>
              <p:nvPr/>
            </p:nvSpPr>
            <p:spPr bwMode="auto">
              <a:xfrm flipV="1">
                <a:off x="1049" y="3398"/>
                <a:ext cx="17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7" name="Line 262"/>
              <p:cNvSpPr>
                <a:spLocks noChangeShapeType="1"/>
              </p:cNvSpPr>
              <p:nvPr/>
            </p:nvSpPr>
            <p:spPr bwMode="auto">
              <a:xfrm flipV="1">
                <a:off x="1075" y="3349"/>
                <a:ext cx="35" cy="58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8" name="Line 263"/>
              <p:cNvSpPr>
                <a:spLocks noChangeShapeType="1"/>
              </p:cNvSpPr>
              <p:nvPr/>
            </p:nvSpPr>
            <p:spPr bwMode="auto">
              <a:xfrm flipV="1">
                <a:off x="1073" y="3375"/>
                <a:ext cx="18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59" name="Line 264"/>
              <p:cNvSpPr>
                <a:spLocks noChangeShapeType="1"/>
              </p:cNvSpPr>
              <p:nvPr/>
            </p:nvSpPr>
            <p:spPr bwMode="auto">
              <a:xfrm flipV="1">
                <a:off x="1098" y="3351"/>
                <a:ext cx="17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0" name="Line 265"/>
              <p:cNvSpPr>
                <a:spLocks noChangeShapeType="1"/>
              </p:cNvSpPr>
              <p:nvPr/>
            </p:nvSpPr>
            <p:spPr bwMode="auto">
              <a:xfrm flipV="1">
                <a:off x="1130" y="3300"/>
                <a:ext cx="35" cy="5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1" name="Line 266"/>
              <p:cNvSpPr>
                <a:spLocks noChangeShapeType="1"/>
              </p:cNvSpPr>
              <p:nvPr/>
            </p:nvSpPr>
            <p:spPr bwMode="auto">
              <a:xfrm flipV="1">
                <a:off x="1123" y="3329"/>
                <a:ext cx="17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2" name="Line 267"/>
              <p:cNvSpPr>
                <a:spLocks noChangeShapeType="1"/>
              </p:cNvSpPr>
              <p:nvPr/>
            </p:nvSpPr>
            <p:spPr bwMode="auto">
              <a:xfrm flipV="1">
                <a:off x="1147" y="3307"/>
                <a:ext cx="17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3" name="Line 268"/>
              <p:cNvSpPr>
                <a:spLocks noChangeShapeType="1"/>
              </p:cNvSpPr>
              <p:nvPr/>
            </p:nvSpPr>
            <p:spPr bwMode="auto">
              <a:xfrm flipV="1">
                <a:off x="1187" y="3259"/>
                <a:ext cx="35" cy="4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4" name="Line 269"/>
              <p:cNvSpPr>
                <a:spLocks noChangeShapeType="1"/>
              </p:cNvSpPr>
              <p:nvPr/>
            </p:nvSpPr>
            <p:spPr bwMode="auto">
              <a:xfrm flipV="1">
                <a:off x="1175" y="3287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5" name="Line 270"/>
              <p:cNvSpPr>
                <a:spLocks noChangeShapeType="1"/>
              </p:cNvSpPr>
              <p:nvPr/>
            </p:nvSpPr>
            <p:spPr bwMode="auto">
              <a:xfrm flipV="1">
                <a:off x="1204" y="3266"/>
                <a:ext cx="16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6" name="Line 271"/>
              <p:cNvSpPr>
                <a:spLocks noChangeShapeType="1"/>
              </p:cNvSpPr>
              <p:nvPr/>
            </p:nvSpPr>
            <p:spPr bwMode="auto">
              <a:xfrm flipV="1">
                <a:off x="1245" y="3220"/>
                <a:ext cx="35" cy="4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7" name="Line 272"/>
              <p:cNvSpPr>
                <a:spLocks noChangeShapeType="1"/>
              </p:cNvSpPr>
              <p:nvPr/>
            </p:nvSpPr>
            <p:spPr bwMode="auto">
              <a:xfrm flipV="1">
                <a:off x="1232" y="3246"/>
                <a:ext cx="17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8" name="Line 273"/>
              <p:cNvSpPr>
                <a:spLocks noChangeShapeType="1"/>
              </p:cNvSpPr>
              <p:nvPr/>
            </p:nvSpPr>
            <p:spPr bwMode="auto">
              <a:xfrm flipV="1">
                <a:off x="1259" y="3228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69" name="Line 274"/>
              <p:cNvSpPr>
                <a:spLocks noChangeShapeType="1"/>
              </p:cNvSpPr>
              <p:nvPr/>
            </p:nvSpPr>
            <p:spPr bwMode="auto">
              <a:xfrm flipV="1">
                <a:off x="1300" y="3185"/>
                <a:ext cx="34" cy="4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0" name="Line 275"/>
              <p:cNvSpPr>
                <a:spLocks noChangeShapeType="1"/>
              </p:cNvSpPr>
              <p:nvPr/>
            </p:nvSpPr>
            <p:spPr bwMode="auto">
              <a:xfrm flipV="1">
                <a:off x="1289" y="3207"/>
                <a:ext cx="17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1" name="Line 276"/>
              <p:cNvSpPr>
                <a:spLocks noChangeShapeType="1"/>
              </p:cNvSpPr>
              <p:nvPr/>
            </p:nvSpPr>
            <p:spPr bwMode="auto">
              <a:xfrm flipV="1">
                <a:off x="1319" y="3187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2" name="Line 277"/>
              <p:cNvSpPr>
                <a:spLocks noChangeShapeType="1"/>
              </p:cNvSpPr>
              <p:nvPr/>
            </p:nvSpPr>
            <p:spPr bwMode="auto">
              <a:xfrm flipV="1">
                <a:off x="1356" y="3153"/>
                <a:ext cx="35" cy="4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3" name="Line 278"/>
              <p:cNvSpPr>
                <a:spLocks noChangeShapeType="1"/>
              </p:cNvSpPr>
              <p:nvPr/>
            </p:nvSpPr>
            <p:spPr bwMode="auto">
              <a:xfrm flipV="1">
                <a:off x="1350" y="3168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4" name="Line 279"/>
              <p:cNvSpPr>
                <a:spLocks noChangeShapeType="1"/>
              </p:cNvSpPr>
              <p:nvPr/>
            </p:nvSpPr>
            <p:spPr bwMode="auto">
              <a:xfrm flipV="1">
                <a:off x="1382" y="3150"/>
                <a:ext cx="2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5" name="Line 280"/>
              <p:cNvSpPr>
                <a:spLocks noChangeShapeType="1"/>
              </p:cNvSpPr>
              <p:nvPr/>
            </p:nvSpPr>
            <p:spPr bwMode="auto">
              <a:xfrm flipV="1">
                <a:off x="1412" y="3124"/>
                <a:ext cx="35" cy="3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6" name="Line 281"/>
              <p:cNvSpPr>
                <a:spLocks noChangeShapeType="1"/>
              </p:cNvSpPr>
              <p:nvPr/>
            </p:nvSpPr>
            <p:spPr bwMode="auto">
              <a:xfrm flipV="1">
                <a:off x="1421" y="3131"/>
                <a:ext cx="17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7" name="Line 282"/>
              <p:cNvSpPr>
                <a:spLocks noChangeShapeType="1"/>
              </p:cNvSpPr>
              <p:nvPr/>
            </p:nvSpPr>
            <p:spPr bwMode="auto">
              <a:xfrm flipV="1">
                <a:off x="1469" y="3098"/>
                <a:ext cx="34" cy="3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8" name="Line 283"/>
              <p:cNvSpPr>
                <a:spLocks noChangeShapeType="1"/>
              </p:cNvSpPr>
              <p:nvPr/>
            </p:nvSpPr>
            <p:spPr bwMode="auto">
              <a:xfrm flipV="1">
                <a:off x="1456" y="3113"/>
                <a:ext cx="21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79" name="Line 284"/>
              <p:cNvSpPr>
                <a:spLocks noChangeShapeType="1"/>
              </p:cNvSpPr>
              <p:nvPr/>
            </p:nvSpPr>
            <p:spPr bwMode="auto">
              <a:xfrm flipV="1">
                <a:off x="1494" y="3095"/>
                <a:ext cx="2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0" name="Line 285"/>
              <p:cNvSpPr>
                <a:spLocks noChangeShapeType="1"/>
              </p:cNvSpPr>
              <p:nvPr/>
            </p:nvSpPr>
            <p:spPr bwMode="auto">
              <a:xfrm flipV="1">
                <a:off x="1525" y="3075"/>
                <a:ext cx="34" cy="3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1" name="Line 286"/>
              <p:cNvSpPr>
                <a:spLocks noChangeShapeType="1"/>
              </p:cNvSpPr>
              <p:nvPr/>
            </p:nvSpPr>
            <p:spPr bwMode="auto">
              <a:xfrm flipV="1">
                <a:off x="1533" y="3079"/>
                <a:ext cx="19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2" name="Line 287"/>
              <p:cNvSpPr>
                <a:spLocks noChangeShapeType="1"/>
              </p:cNvSpPr>
              <p:nvPr/>
            </p:nvSpPr>
            <p:spPr bwMode="auto">
              <a:xfrm flipV="1">
                <a:off x="1581" y="3053"/>
                <a:ext cx="35" cy="3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3" name="Line 288"/>
              <p:cNvSpPr>
                <a:spLocks noChangeShapeType="1"/>
              </p:cNvSpPr>
              <p:nvPr/>
            </p:nvSpPr>
            <p:spPr bwMode="auto">
              <a:xfrm flipV="1">
                <a:off x="1568" y="3064"/>
                <a:ext cx="2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4" name="Line 289"/>
              <p:cNvSpPr>
                <a:spLocks noChangeShapeType="1"/>
              </p:cNvSpPr>
              <p:nvPr/>
            </p:nvSpPr>
            <p:spPr bwMode="auto">
              <a:xfrm flipV="1">
                <a:off x="1607" y="3049"/>
                <a:ext cx="22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5" name="Line 290"/>
              <p:cNvSpPr>
                <a:spLocks noChangeShapeType="1"/>
              </p:cNvSpPr>
              <p:nvPr/>
            </p:nvSpPr>
            <p:spPr bwMode="auto">
              <a:xfrm flipV="1">
                <a:off x="1638" y="3033"/>
                <a:ext cx="35" cy="2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6" name="Line 291"/>
              <p:cNvSpPr>
                <a:spLocks noChangeShapeType="1"/>
              </p:cNvSpPr>
              <p:nvPr/>
            </p:nvSpPr>
            <p:spPr bwMode="auto">
              <a:xfrm flipV="1">
                <a:off x="1646" y="3037"/>
                <a:ext cx="18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7" name="Line 292"/>
              <p:cNvSpPr>
                <a:spLocks noChangeShapeType="1"/>
              </p:cNvSpPr>
              <p:nvPr/>
            </p:nvSpPr>
            <p:spPr bwMode="auto">
              <a:xfrm flipV="1">
                <a:off x="1694" y="3016"/>
                <a:ext cx="35" cy="24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8" name="Line 293"/>
              <p:cNvSpPr>
                <a:spLocks noChangeShapeType="1"/>
              </p:cNvSpPr>
              <p:nvPr/>
            </p:nvSpPr>
            <p:spPr bwMode="auto">
              <a:xfrm flipV="1">
                <a:off x="1686" y="3022"/>
                <a:ext cx="21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89" name="Line 294"/>
              <p:cNvSpPr>
                <a:spLocks noChangeShapeType="1"/>
              </p:cNvSpPr>
              <p:nvPr/>
            </p:nvSpPr>
            <p:spPr bwMode="auto">
              <a:xfrm>
                <a:off x="1727" y="3011"/>
                <a:ext cx="14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0" name="Line 295"/>
              <p:cNvSpPr>
                <a:spLocks noChangeShapeType="1"/>
              </p:cNvSpPr>
              <p:nvPr/>
            </p:nvSpPr>
            <p:spPr bwMode="auto">
              <a:xfrm flipV="1">
                <a:off x="1751" y="3000"/>
                <a:ext cx="35" cy="2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1" name="Line 296"/>
              <p:cNvSpPr>
                <a:spLocks noChangeShapeType="1"/>
              </p:cNvSpPr>
              <p:nvPr/>
            </p:nvSpPr>
            <p:spPr bwMode="auto">
              <a:xfrm>
                <a:off x="1747" y="3009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2" name="Line 297"/>
              <p:cNvSpPr>
                <a:spLocks noChangeShapeType="1"/>
              </p:cNvSpPr>
              <p:nvPr/>
            </p:nvSpPr>
            <p:spPr bwMode="auto">
              <a:xfrm flipV="1">
                <a:off x="1773" y="2998"/>
                <a:ext cx="2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3" name="Line 298"/>
              <p:cNvSpPr>
                <a:spLocks noChangeShapeType="1"/>
              </p:cNvSpPr>
              <p:nvPr/>
            </p:nvSpPr>
            <p:spPr bwMode="auto">
              <a:xfrm flipV="1">
                <a:off x="1805" y="2985"/>
                <a:ext cx="36" cy="2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4" name="Line 299"/>
              <p:cNvSpPr>
                <a:spLocks noChangeShapeType="1"/>
              </p:cNvSpPr>
              <p:nvPr/>
            </p:nvSpPr>
            <p:spPr bwMode="auto">
              <a:xfrm flipV="1">
                <a:off x="1818" y="2985"/>
                <a:ext cx="21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5" name="Line 300"/>
              <p:cNvSpPr>
                <a:spLocks noChangeShapeType="1"/>
              </p:cNvSpPr>
              <p:nvPr/>
            </p:nvSpPr>
            <p:spPr bwMode="auto">
              <a:xfrm flipV="1">
                <a:off x="1862" y="2978"/>
                <a:ext cx="3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6" name="Line 301"/>
              <p:cNvSpPr>
                <a:spLocks noChangeShapeType="1"/>
              </p:cNvSpPr>
              <p:nvPr/>
            </p:nvSpPr>
            <p:spPr bwMode="auto">
              <a:xfrm flipV="1">
                <a:off x="1865" y="2977"/>
                <a:ext cx="21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7" name="Line 302"/>
              <p:cNvSpPr>
                <a:spLocks noChangeShapeType="1"/>
              </p:cNvSpPr>
              <p:nvPr/>
            </p:nvSpPr>
            <p:spPr bwMode="auto">
              <a:xfrm flipV="1">
                <a:off x="1919" y="2965"/>
                <a:ext cx="31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8" name="Line 303"/>
              <p:cNvSpPr>
                <a:spLocks noChangeShapeType="1"/>
              </p:cNvSpPr>
              <p:nvPr/>
            </p:nvSpPr>
            <p:spPr bwMode="auto">
              <a:xfrm flipV="1">
                <a:off x="1910" y="2966"/>
                <a:ext cx="21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99" name="Line 304"/>
              <p:cNvSpPr>
                <a:spLocks noChangeShapeType="1"/>
              </p:cNvSpPr>
              <p:nvPr/>
            </p:nvSpPr>
            <p:spPr bwMode="auto">
              <a:xfrm>
                <a:off x="1952" y="2963"/>
                <a:ext cx="13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0" name="Line 305"/>
              <p:cNvSpPr>
                <a:spLocks noChangeShapeType="1"/>
              </p:cNvSpPr>
              <p:nvPr/>
            </p:nvSpPr>
            <p:spPr bwMode="auto">
              <a:xfrm flipV="1">
                <a:off x="1975" y="2955"/>
                <a:ext cx="31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1" name="Line 306"/>
              <p:cNvSpPr>
                <a:spLocks noChangeShapeType="1"/>
              </p:cNvSpPr>
              <p:nvPr/>
            </p:nvSpPr>
            <p:spPr bwMode="auto">
              <a:xfrm>
                <a:off x="1974" y="2957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2" name="Line 307"/>
              <p:cNvSpPr>
                <a:spLocks noChangeShapeType="1"/>
              </p:cNvSpPr>
              <p:nvPr/>
            </p:nvSpPr>
            <p:spPr bwMode="auto">
              <a:xfrm flipV="1">
                <a:off x="2000" y="2948"/>
                <a:ext cx="18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3" name="Line 308"/>
              <p:cNvSpPr>
                <a:spLocks noChangeShapeType="1"/>
              </p:cNvSpPr>
              <p:nvPr/>
            </p:nvSpPr>
            <p:spPr bwMode="auto">
              <a:xfrm flipV="1">
                <a:off x="2031" y="2946"/>
                <a:ext cx="32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4" name="Line 309"/>
              <p:cNvSpPr>
                <a:spLocks noChangeShapeType="1"/>
              </p:cNvSpPr>
              <p:nvPr/>
            </p:nvSpPr>
            <p:spPr bwMode="auto">
              <a:xfrm flipV="1">
                <a:off x="2043" y="2939"/>
                <a:ext cx="22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5" name="Line 310"/>
              <p:cNvSpPr>
                <a:spLocks noChangeShapeType="1"/>
              </p:cNvSpPr>
              <p:nvPr/>
            </p:nvSpPr>
            <p:spPr bwMode="auto">
              <a:xfrm flipV="1">
                <a:off x="2087" y="2937"/>
                <a:ext cx="32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6" name="Line 311"/>
              <p:cNvSpPr>
                <a:spLocks noChangeShapeType="1"/>
              </p:cNvSpPr>
              <p:nvPr/>
            </p:nvSpPr>
            <p:spPr bwMode="auto">
              <a:xfrm flipV="1">
                <a:off x="2089" y="2933"/>
                <a:ext cx="21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7" name="Line 312"/>
              <p:cNvSpPr>
                <a:spLocks noChangeShapeType="1"/>
              </p:cNvSpPr>
              <p:nvPr/>
            </p:nvSpPr>
            <p:spPr bwMode="auto">
              <a:xfrm flipV="1">
                <a:off x="2144" y="2928"/>
                <a:ext cx="31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8" name="Line 313"/>
              <p:cNvSpPr>
                <a:spLocks noChangeShapeType="1"/>
              </p:cNvSpPr>
              <p:nvPr/>
            </p:nvSpPr>
            <p:spPr bwMode="auto">
              <a:xfrm flipV="1">
                <a:off x="2135" y="2926"/>
                <a:ext cx="22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09" name="Line 314"/>
              <p:cNvSpPr>
                <a:spLocks noChangeShapeType="1"/>
              </p:cNvSpPr>
              <p:nvPr/>
            </p:nvSpPr>
            <p:spPr bwMode="auto">
              <a:xfrm>
                <a:off x="2179" y="2921"/>
                <a:ext cx="13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0" name="Line 315"/>
              <p:cNvSpPr>
                <a:spLocks noChangeShapeType="1"/>
              </p:cNvSpPr>
              <p:nvPr/>
            </p:nvSpPr>
            <p:spPr bwMode="auto">
              <a:xfrm flipV="1">
                <a:off x="2201" y="2922"/>
                <a:ext cx="30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1" name="Line 316"/>
              <p:cNvSpPr>
                <a:spLocks noChangeShapeType="1"/>
              </p:cNvSpPr>
              <p:nvPr/>
            </p:nvSpPr>
            <p:spPr bwMode="auto">
              <a:xfrm>
                <a:off x="2197" y="2921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2" name="Line 317"/>
              <p:cNvSpPr>
                <a:spLocks noChangeShapeType="1"/>
              </p:cNvSpPr>
              <p:nvPr/>
            </p:nvSpPr>
            <p:spPr bwMode="auto">
              <a:xfrm flipV="1">
                <a:off x="2223" y="2913"/>
                <a:ext cx="21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3" name="Line 318"/>
              <p:cNvSpPr>
                <a:spLocks noChangeShapeType="1"/>
              </p:cNvSpPr>
              <p:nvPr/>
            </p:nvSpPr>
            <p:spPr bwMode="auto">
              <a:xfrm flipV="1">
                <a:off x="2257" y="2915"/>
                <a:ext cx="31" cy="7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4" name="Line 319"/>
              <p:cNvSpPr>
                <a:spLocks noChangeShapeType="1"/>
              </p:cNvSpPr>
              <p:nvPr/>
            </p:nvSpPr>
            <p:spPr bwMode="auto">
              <a:xfrm flipV="1">
                <a:off x="2268" y="2910"/>
                <a:ext cx="21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5" name="Line 320"/>
              <p:cNvSpPr>
                <a:spLocks noChangeShapeType="1"/>
              </p:cNvSpPr>
              <p:nvPr/>
            </p:nvSpPr>
            <p:spPr bwMode="auto">
              <a:xfrm flipV="1">
                <a:off x="2311" y="2910"/>
                <a:ext cx="34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6" name="Line 321"/>
              <p:cNvSpPr>
                <a:spLocks noChangeShapeType="1"/>
              </p:cNvSpPr>
              <p:nvPr/>
            </p:nvSpPr>
            <p:spPr bwMode="auto">
              <a:xfrm>
                <a:off x="2314" y="2910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7" name="Line 322"/>
              <p:cNvSpPr>
                <a:spLocks noChangeShapeType="1"/>
              </p:cNvSpPr>
              <p:nvPr/>
            </p:nvSpPr>
            <p:spPr bwMode="auto">
              <a:xfrm flipV="1">
                <a:off x="2368" y="2904"/>
                <a:ext cx="32" cy="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8" name="Line 323"/>
              <p:cNvSpPr>
                <a:spLocks noChangeShapeType="1"/>
              </p:cNvSpPr>
              <p:nvPr/>
            </p:nvSpPr>
            <p:spPr bwMode="auto">
              <a:xfrm>
                <a:off x="2359" y="2904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19" name="Line 324"/>
              <p:cNvSpPr>
                <a:spLocks noChangeShapeType="1"/>
              </p:cNvSpPr>
              <p:nvPr/>
            </p:nvSpPr>
            <p:spPr bwMode="auto">
              <a:xfrm>
                <a:off x="2401" y="2902"/>
                <a:ext cx="13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20" name="Line 325"/>
              <p:cNvSpPr>
                <a:spLocks noChangeShapeType="1"/>
              </p:cNvSpPr>
              <p:nvPr/>
            </p:nvSpPr>
            <p:spPr bwMode="auto">
              <a:xfrm flipV="1">
                <a:off x="2425" y="2900"/>
                <a:ext cx="31" cy="4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21" name="Line 326"/>
              <p:cNvSpPr>
                <a:spLocks noChangeShapeType="1"/>
              </p:cNvSpPr>
              <p:nvPr/>
            </p:nvSpPr>
            <p:spPr bwMode="auto">
              <a:xfrm>
                <a:off x="2423" y="2896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22" name="Line 327"/>
              <p:cNvSpPr>
                <a:spLocks noChangeShapeType="1"/>
              </p:cNvSpPr>
              <p:nvPr/>
            </p:nvSpPr>
            <p:spPr bwMode="auto">
              <a:xfrm>
                <a:off x="2449" y="2899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23" name="Line 328"/>
              <p:cNvSpPr>
                <a:spLocks noChangeShapeType="1"/>
              </p:cNvSpPr>
              <p:nvPr/>
            </p:nvSpPr>
            <p:spPr bwMode="auto">
              <a:xfrm flipV="1">
                <a:off x="2481" y="2896"/>
                <a:ext cx="31" cy="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924" name="Line 329"/>
              <p:cNvSpPr>
                <a:spLocks noChangeShapeType="1"/>
              </p:cNvSpPr>
              <p:nvPr/>
            </p:nvSpPr>
            <p:spPr bwMode="auto">
              <a:xfrm>
                <a:off x="2493" y="2893"/>
                <a:ext cx="17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  <p:sp>
          <p:nvSpPr>
            <p:cNvPr id="24851" name="Line 330"/>
            <p:cNvSpPr>
              <a:spLocks noChangeShapeType="1"/>
            </p:cNvSpPr>
            <p:nvPr/>
          </p:nvSpPr>
          <p:spPr bwMode="auto">
            <a:xfrm>
              <a:off x="2528" y="2921"/>
              <a:ext cx="0" cy="592"/>
            </a:xfrm>
            <a:prstGeom prst="line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46103" name="Group 331"/>
          <p:cNvGrpSpPr>
            <a:grpSpLocks/>
          </p:cNvGrpSpPr>
          <p:nvPr/>
        </p:nvGrpSpPr>
        <p:grpSpPr bwMode="auto">
          <a:xfrm>
            <a:off x="3148013" y="4729163"/>
            <a:ext cx="1928812" cy="917575"/>
            <a:chOff x="2515" y="2877"/>
            <a:chExt cx="1541" cy="636"/>
          </a:xfrm>
        </p:grpSpPr>
        <p:grpSp>
          <p:nvGrpSpPr>
            <p:cNvPr id="47488" name="Group 332"/>
            <p:cNvGrpSpPr>
              <a:grpSpLocks/>
            </p:cNvGrpSpPr>
            <p:nvPr/>
          </p:nvGrpSpPr>
          <p:grpSpPr bwMode="auto">
            <a:xfrm>
              <a:off x="2515" y="2877"/>
              <a:ext cx="1525" cy="636"/>
              <a:chOff x="2515" y="2877"/>
              <a:chExt cx="1525" cy="636"/>
            </a:xfrm>
          </p:grpSpPr>
          <p:sp>
            <p:nvSpPr>
              <p:cNvPr id="24777" name="Line 333"/>
              <p:cNvSpPr>
                <a:spLocks noChangeShapeType="1"/>
              </p:cNvSpPr>
              <p:nvPr/>
            </p:nvSpPr>
            <p:spPr bwMode="auto">
              <a:xfrm flipV="1">
                <a:off x="2515" y="3444"/>
                <a:ext cx="33" cy="6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78" name="Line 334"/>
              <p:cNvSpPr>
                <a:spLocks noChangeShapeType="1"/>
              </p:cNvSpPr>
              <p:nvPr/>
            </p:nvSpPr>
            <p:spPr bwMode="auto">
              <a:xfrm flipV="1">
                <a:off x="2570" y="3384"/>
                <a:ext cx="33" cy="6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79" name="Line 335"/>
              <p:cNvSpPr>
                <a:spLocks noChangeShapeType="1"/>
              </p:cNvSpPr>
              <p:nvPr/>
            </p:nvSpPr>
            <p:spPr bwMode="auto">
              <a:xfrm flipV="1">
                <a:off x="2554" y="3428"/>
                <a:ext cx="18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80" name="Line 336"/>
              <p:cNvSpPr>
                <a:spLocks noChangeShapeType="1"/>
              </p:cNvSpPr>
              <p:nvPr/>
            </p:nvSpPr>
            <p:spPr bwMode="auto">
              <a:xfrm flipV="1">
                <a:off x="2578" y="3404"/>
                <a:ext cx="14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81" name="Line 337"/>
              <p:cNvSpPr>
                <a:spLocks noChangeShapeType="1"/>
              </p:cNvSpPr>
              <p:nvPr/>
            </p:nvSpPr>
            <p:spPr bwMode="auto">
              <a:xfrm flipV="1">
                <a:off x="2599" y="3382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82" name="Line 338"/>
              <p:cNvSpPr>
                <a:spLocks noChangeShapeType="1"/>
              </p:cNvSpPr>
              <p:nvPr/>
            </p:nvSpPr>
            <p:spPr bwMode="auto">
              <a:xfrm flipV="1">
                <a:off x="2625" y="3333"/>
                <a:ext cx="34" cy="58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83" name="Line 339"/>
              <p:cNvSpPr>
                <a:spLocks noChangeShapeType="1"/>
              </p:cNvSpPr>
              <p:nvPr/>
            </p:nvSpPr>
            <p:spPr bwMode="auto">
              <a:xfrm flipV="1">
                <a:off x="2623" y="3359"/>
                <a:ext cx="18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84" name="Line 340"/>
              <p:cNvSpPr>
                <a:spLocks noChangeShapeType="1"/>
              </p:cNvSpPr>
              <p:nvPr/>
            </p:nvSpPr>
            <p:spPr bwMode="auto">
              <a:xfrm flipV="1">
                <a:off x="2648" y="3335"/>
                <a:ext cx="15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85" name="Line 341"/>
              <p:cNvSpPr>
                <a:spLocks noChangeShapeType="1"/>
              </p:cNvSpPr>
              <p:nvPr/>
            </p:nvSpPr>
            <p:spPr bwMode="auto">
              <a:xfrm flipV="1">
                <a:off x="2680" y="3284"/>
                <a:ext cx="36" cy="5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86" name="Line 342"/>
              <p:cNvSpPr>
                <a:spLocks noChangeShapeType="1"/>
              </p:cNvSpPr>
              <p:nvPr/>
            </p:nvSpPr>
            <p:spPr bwMode="auto">
              <a:xfrm flipV="1">
                <a:off x="2671" y="3313"/>
                <a:ext cx="18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87" name="Line 343"/>
              <p:cNvSpPr>
                <a:spLocks noChangeShapeType="1"/>
              </p:cNvSpPr>
              <p:nvPr/>
            </p:nvSpPr>
            <p:spPr bwMode="auto">
              <a:xfrm flipV="1">
                <a:off x="2696" y="3291"/>
                <a:ext cx="14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88" name="Line 344"/>
              <p:cNvSpPr>
                <a:spLocks noChangeShapeType="1"/>
              </p:cNvSpPr>
              <p:nvPr/>
            </p:nvSpPr>
            <p:spPr bwMode="auto">
              <a:xfrm flipV="1">
                <a:off x="2736" y="3243"/>
                <a:ext cx="34" cy="4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89" name="Line 345"/>
              <p:cNvSpPr>
                <a:spLocks noChangeShapeType="1"/>
              </p:cNvSpPr>
              <p:nvPr/>
            </p:nvSpPr>
            <p:spPr bwMode="auto">
              <a:xfrm flipV="1">
                <a:off x="2723" y="3271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90" name="Line 346"/>
              <p:cNvSpPr>
                <a:spLocks noChangeShapeType="1"/>
              </p:cNvSpPr>
              <p:nvPr/>
            </p:nvSpPr>
            <p:spPr bwMode="auto">
              <a:xfrm flipV="1">
                <a:off x="2752" y="3250"/>
                <a:ext cx="15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91" name="Line 347"/>
              <p:cNvSpPr>
                <a:spLocks noChangeShapeType="1"/>
              </p:cNvSpPr>
              <p:nvPr/>
            </p:nvSpPr>
            <p:spPr bwMode="auto">
              <a:xfrm flipV="1">
                <a:off x="2791" y="3204"/>
                <a:ext cx="33" cy="4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92" name="Line 348"/>
              <p:cNvSpPr>
                <a:spLocks noChangeShapeType="1"/>
              </p:cNvSpPr>
              <p:nvPr/>
            </p:nvSpPr>
            <p:spPr bwMode="auto">
              <a:xfrm flipV="1">
                <a:off x="2780" y="3230"/>
                <a:ext cx="15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93" name="Line 349"/>
              <p:cNvSpPr>
                <a:spLocks noChangeShapeType="1"/>
              </p:cNvSpPr>
              <p:nvPr/>
            </p:nvSpPr>
            <p:spPr bwMode="auto">
              <a:xfrm flipV="1">
                <a:off x="2805" y="3212"/>
                <a:ext cx="19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94" name="Line 350"/>
              <p:cNvSpPr>
                <a:spLocks noChangeShapeType="1"/>
              </p:cNvSpPr>
              <p:nvPr/>
            </p:nvSpPr>
            <p:spPr bwMode="auto">
              <a:xfrm flipV="1">
                <a:off x="2847" y="3169"/>
                <a:ext cx="33" cy="4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95" name="Line 351"/>
              <p:cNvSpPr>
                <a:spLocks noChangeShapeType="1"/>
              </p:cNvSpPr>
              <p:nvPr/>
            </p:nvSpPr>
            <p:spPr bwMode="auto">
              <a:xfrm flipV="1">
                <a:off x="2835" y="3191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96" name="Line 352"/>
              <p:cNvSpPr>
                <a:spLocks noChangeShapeType="1"/>
              </p:cNvSpPr>
              <p:nvPr/>
            </p:nvSpPr>
            <p:spPr bwMode="auto">
              <a:xfrm flipV="1">
                <a:off x="2865" y="3171"/>
                <a:ext cx="15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97" name="Line 353"/>
              <p:cNvSpPr>
                <a:spLocks noChangeShapeType="1"/>
              </p:cNvSpPr>
              <p:nvPr/>
            </p:nvSpPr>
            <p:spPr bwMode="auto">
              <a:xfrm flipV="1">
                <a:off x="2902" y="3137"/>
                <a:ext cx="34" cy="4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98" name="Line 354"/>
              <p:cNvSpPr>
                <a:spLocks noChangeShapeType="1"/>
              </p:cNvSpPr>
              <p:nvPr/>
            </p:nvSpPr>
            <p:spPr bwMode="auto">
              <a:xfrm flipV="1">
                <a:off x="2895" y="3152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799" name="Line 355"/>
              <p:cNvSpPr>
                <a:spLocks noChangeShapeType="1"/>
              </p:cNvSpPr>
              <p:nvPr/>
            </p:nvSpPr>
            <p:spPr bwMode="auto">
              <a:xfrm flipV="1">
                <a:off x="2927" y="3134"/>
                <a:ext cx="2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00" name="Line 356"/>
              <p:cNvSpPr>
                <a:spLocks noChangeShapeType="1"/>
              </p:cNvSpPr>
              <p:nvPr/>
            </p:nvSpPr>
            <p:spPr bwMode="auto">
              <a:xfrm flipV="1">
                <a:off x="2956" y="3108"/>
                <a:ext cx="33" cy="3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01" name="Line 357"/>
              <p:cNvSpPr>
                <a:spLocks noChangeShapeType="1"/>
              </p:cNvSpPr>
              <p:nvPr/>
            </p:nvSpPr>
            <p:spPr bwMode="auto">
              <a:xfrm flipV="1">
                <a:off x="2965" y="3115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02" name="Line 358"/>
              <p:cNvSpPr>
                <a:spLocks noChangeShapeType="1"/>
              </p:cNvSpPr>
              <p:nvPr/>
            </p:nvSpPr>
            <p:spPr bwMode="auto">
              <a:xfrm flipV="1">
                <a:off x="3013" y="3082"/>
                <a:ext cx="33" cy="3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03" name="Line 359"/>
              <p:cNvSpPr>
                <a:spLocks noChangeShapeType="1"/>
              </p:cNvSpPr>
              <p:nvPr/>
            </p:nvSpPr>
            <p:spPr bwMode="auto">
              <a:xfrm flipV="1">
                <a:off x="2998" y="3097"/>
                <a:ext cx="23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04" name="Line 360"/>
              <p:cNvSpPr>
                <a:spLocks noChangeShapeType="1"/>
              </p:cNvSpPr>
              <p:nvPr/>
            </p:nvSpPr>
            <p:spPr bwMode="auto">
              <a:xfrm flipV="1">
                <a:off x="3038" y="3079"/>
                <a:ext cx="23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05" name="Line 361"/>
              <p:cNvSpPr>
                <a:spLocks noChangeShapeType="1"/>
              </p:cNvSpPr>
              <p:nvPr/>
            </p:nvSpPr>
            <p:spPr bwMode="auto">
              <a:xfrm flipV="1">
                <a:off x="3068" y="3059"/>
                <a:ext cx="33" cy="3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06" name="Line 362"/>
              <p:cNvSpPr>
                <a:spLocks noChangeShapeType="1"/>
              </p:cNvSpPr>
              <p:nvPr/>
            </p:nvSpPr>
            <p:spPr bwMode="auto">
              <a:xfrm flipV="1">
                <a:off x="3076" y="3063"/>
                <a:ext cx="19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07" name="Line 363"/>
              <p:cNvSpPr>
                <a:spLocks noChangeShapeType="1"/>
              </p:cNvSpPr>
              <p:nvPr/>
            </p:nvSpPr>
            <p:spPr bwMode="auto">
              <a:xfrm flipV="1">
                <a:off x="3124" y="3037"/>
                <a:ext cx="34" cy="3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08" name="Line 364"/>
              <p:cNvSpPr>
                <a:spLocks noChangeShapeType="1"/>
              </p:cNvSpPr>
              <p:nvPr/>
            </p:nvSpPr>
            <p:spPr bwMode="auto">
              <a:xfrm flipV="1">
                <a:off x="3111" y="3048"/>
                <a:ext cx="20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09" name="Line 365"/>
              <p:cNvSpPr>
                <a:spLocks noChangeShapeType="1"/>
              </p:cNvSpPr>
              <p:nvPr/>
            </p:nvSpPr>
            <p:spPr bwMode="auto">
              <a:xfrm flipV="1">
                <a:off x="3149" y="3033"/>
                <a:ext cx="19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10" name="Line 366"/>
              <p:cNvSpPr>
                <a:spLocks noChangeShapeType="1"/>
              </p:cNvSpPr>
              <p:nvPr/>
            </p:nvSpPr>
            <p:spPr bwMode="auto">
              <a:xfrm flipV="1">
                <a:off x="3178" y="3017"/>
                <a:ext cx="36" cy="2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11" name="Line 367"/>
              <p:cNvSpPr>
                <a:spLocks noChangeShapeType="1"/>
              </p:cNvSpPr>
              <p:nvPr/>
            </p:nvSpPr>
            <p:spPr bwMode="auto">
              <a:xfrm flipV="1">
                <a:off x="3187" y="3021"/>
                <a:ext cx="18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12" name="Line 368"/>
              <p:cNvSpPr>
                <a:spLocks noChangeShapeType="1"/>
              </p:cNvSpPr>
              <p:nvPr/>
            </p:nvSpPr>
            <p:spPr bwMode="auto">
              <a:xfrm flipV="1">
                <a:off x="3235" y="3000"/>
                <a:ext cx="33" cy="24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13" name="Line 369"/>
              <p:cNvSpPr>
                <a:spLocks noChangeShapeType="1"/>
              </p:cNvSpPr>
              <p:nvPr/>
            </p:nvSpPr>
            <p:spPr bwMode="auto">
              <a:xfrm flipV="1">
                <a:off x="3225" y="3006"/>
                <a:ext cx="19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14" name="Line 370"/>
              <p:cNvSpPr>
                <a:spLocks noChangeShapeType="1"/>
              </p:cNvSpPr>
              <p:nvPr/>
            </p:nvSpPr>
            <p:spPr bwMode="auto">
              <a:xfrm>
                <a:off x="3267" y="2995"/>
                <a:ext cx="14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15" name="Line 371"/>
              <p:cNvSpPr>
                <a:spLocks noChangeShapeType="1"/>
              </p:cNvSpPr>
              <p:nvPr/>
            </p:nvSpPr>
            <p:spPr bwMode="auto">
              <a:xfrm flipV="1">
                <a:off x="3290" y="2984"/>
                <a:ext cx="33" cy="2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16" name="Line 372"/>
              <p:cNvSpPr>
                <a:spLocks noChangeShapeType="1"/>
              </p:cNvSpPr>
              <p:nvPr/>
            </p:nvSpPr>
            <p:spPr bwMode="auto">
              <a:xfrm>
                <a:off x="3286" y="2993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17" name="Line 373"/>
              <p:cNvSpPr>
                <a:spLocks noChangeShapeType="1"/>
              </p:cNvSpPr>
              <p:nvPr/>
            </p:nvSpPr>
            <p:spPr bwMode="auto">
              <a:xfrm flipV="1">
                <a:off x="3312" y="2982"/>
                <a:ext cx="20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18" name="Line 374"/>
              <p:cNvSpPr>
                <a:spLocks noChangeShapeType="1"/>
              </p:cNvSpPr>
              <p:nvPr/>
            </p:nvSpPr>
            <p:spPr bwMode="auto">
              <a:xfrm flipV="1">
                <a:off x="3343" y="2969"/>
                <a:ext cx="36" cy="2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19" name="Line 375"/>
              <p:cNvSpPr>
                <a:spLocks noChangeShapeType="1"/>
              </p:cNvSpPr>
              <p:nvPr/>
            </p:nvSpPr>
            <p:spPr bwMode="auto">
              <a:xfrm flipV="1">
                <a:off x="3357" y="2969"/>
                <a:ext cx="19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20" name="Line 376"/>
              <p:cNvSpPr>
                <a:spLocks noChangeShapeType="1"/>
              </p:cNvSpPr>
              <p:nvPr/>
            </p:nvSpPr>
            <p:spPr bwMode="auto">
              <a:xfrm flipV="1">
                <a:off x="3400" y="2962"/>
                <a:ext cx="2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21" name="Line 377"/>
              <p:cNvSpPr>
                <a:spLocks noChangeShapeType="1"/>
              </p:cNvSpPr>
              <p:nvPr/>
            </p:nvSpPr>
            <p:spPr bwMode="auto">
              <a:xfrm flipV="1">
                <a:off x="3402" y="2961"/>
                <a:ext cx="22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22" name="Line 378"/>
              <p:cNvSpPr>
                <a:spLocks noChangeShapeType="1"/>
              </p:cNvSpPr>
              <p:nvPr/>
            </p:nvSpPr>
            <p:spPr bwMode="auto">
              <a:xfrm flipV="1">
                <a:off x="3456" y="2949"/>
                <a:ext cx="29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23" name="Line 379"/>
              <p:cNvSpPr>
                <a:spLocks noChangeShapeType="1"/>
              </p:cNvSpPr>
              <p:nvPr/>
            </p:nvSpPr>
            <p:spPr bwMode="auto">
              <a:xfrm flipV="1">
                <a:off x="3447" y="2950"/>
                <a:ext cx="19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24" name="Line 380"/>
              <p:cNvSpPr>
                <a:spLocks noChangeShapeType="1"/>
              </p:cNvSpPr>
              <p:nvPr/>
            </p:nvSpPr>
            <p:spPr bwMode="auto">
              <a:xfrm>
                <a:off x="3489" y="2947"/>
                <a:ext cx="1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25" name="Line 381"/>
              <p:cNvSpPr>
                <a:spLocks noChangeShapeType="1"/>
              </p:cNvSpPr>
              <p:nvPr/>
            </p:nvSpPr>
            <p:spPr bwMode="auto">
              <a:xfrm flipV="1">
                <a:off x="3512" y="2939"/>
                <a:ext cx="29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26" name="Line 382"/>
              <p:cNvSpPr>
                <a:spLocks noChangeShapeType="1"/>
              </p:cNvSpPr>
              <p:nvPr/>
            </p:nvSpPr>
            <p:spPr bwMode="auto">
              <a:xfrm>
                <a:off x="3508" y="2941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27" name="Line 383"/>
              <p:cNvSpPr>
                <a:spLocks noChangeShapeType="1"/>
              </p:cNvSpPr>
              <p:nvPr/>
            </p:nvSpPr>
            <p:spPr bwMode="auto">
              <a:xfrm flipV="1">
                <a:off x="3532" y="2932"/>
                <a:ext cx="19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28" name="Line 384"/>
              <p:cNvSpPr>
                <a:spLocks noChangeShapeType="1"/>
              </p:cNvSpPr>
              <p:nvPr/>
            </p:nvSpPr>
            <p:spPr bwMode="auto">
              <a:xfrm flipV="1">
                <a:off x="3565" y="2930"/>
                <a:ext cx="33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29" name="Line 385"/>
              <p:cNvSpPr>
                <a:spLocks noChangeShapeType="1"/>
              </p:cNvSpPr>
              <p:nvPr/>
            </p:nvSpPr>
            <p:spPr bwMode="auto">
              <a:xfrm flipV="1">
                <a:off x="3578" y="2923"/>
                <a:ext cx="20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30" name="Line 386"/>
              <p:cNvSpPr>
                <a:spLocks noChangeShapeType="1"/>
              </p:cNvSpPr>
              <p:nvPr/>
            </p:nvSpPr>
            <p:spPr bwMode="auto">
              <a:xfrm flipV="1">
                <a:off x="3622" y="2921"/>
                <a:ext cx="28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31" name="Line 387"/>
              <p:cNvSpPr>
                <a:spLocks noChangeShapeType="1"/>
              </p:cNvSpPr>
              <p:nvPr/>
            </p:nvSpPr>
            <p:spPr bwMode="auto">
              <a:xfrm flipV="1">
                <a:off x="3624" y="2917"/>
                <a:ext cx="20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32" name="Line 388"/>
              <p:cNvSpPr>
                <a:spLocks noChangeShapeType="1"/>
              </p:cNvSpPr>
              <p:nvPr/>
            </p:nvSpPr>
            <p:spPr bwMode="auto">
              <a:xfrm flipV="1">
                <a:off x="3678" y="2912"/>
                <a:ext cx="29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33" name="Line 389"/>
              <p:cNvSpPr>
                <a:spLocks noChangeShapeType="1"/>
              </p:cNvSpPr>
              <p:nvPr/>
            </p:nvSpPr>
            <p:spPr bwMode="auto">
              <a:xfrm flipV="1">
                <a:off x="3668" y="2910"/>
                <a:ext cx="20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34" name="Line 390"/>
              <p:cNvSpPr>
                <a:spLocks noChangeShapeType="1"/>
              </p:cNvSpPr>
              <p:nvPr/>
            </p:nvSpPr>
            <p:spPr bwMode="auto">
              <a:xfrm>
                <a:off x="3710" y="2905"/>
                <a:ext cx="14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35" name="Line 391"/>
              <p:cNvSpPr>
                <a:spLocks noChangeShapeType="1"/>
              </p:cNvSpPr>
              <p:nvPr/>
            </p:nvSpPr>
            <p:spPr bwMode="auto">
              <a:xfrm flipV="1">
                <a:off x="3733" y="2906"/>
                <a:ext cx="30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36" name="Line 392"/>
              <p:cNvSpPr>
                <a:spLocks noChangeShapeType="1"/>
              </p:cNvSpPr>
              <p:nvPr/>
            </p:nvSpPr>
            <p:spPr bwMode="auto">
              <a:xfrm>
                <a:off x="3730" y="2905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37" name="Line 393"/>
              <p:cNvSpPr>
                <a:spLocks noChangeShapeType="1"/>
              </p:cNvSpPr>
              <p:nvPr/>
            </p:nvSpPr>
            <p:spPr bwMode="auto">
              <a:xfrm flipV="1">
                <a:off x="3754" y="2897"/>
                <a:ext cx="19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38" name="Line 394"/>
              <p:cNvSpPr>
                <a:spLocks noChangeShapeType="1"/>
              </p:cNvSpPr>
              <p:nvPr/>
            </p:nvSpPr>
            <p:spPr bwMode="auto">
              <a:xfrm flipV="1">
                <a:off x="3787" y="2899"/>
                <a:ext cx="32" cy="7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39" name="Line 395"/>
              <p:cNvSpPr>
                <a:spLocks noChangeShapeType="1"/>
              </p:cNvSpPr>
              <p:nvPr/>
            </p:nvSpPr>
            <p:spPr bwMode="auto">
              <a:xfrm flipV="1">
                <a:off x="3800" y="2894"/>
                <a:ext cx="20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40" name="Line 396"/>
              <p:cNvSpPr>
                <a:spLocks noChangeShapeType="1"/>
              </p:cNvSpPr>
              <p:nvPr/>
            </p:nvSpPr>
            <p:spPr bwMode="auto">
              <a:xfrm flipV="1">
                <a:off x="3843" y="2894"/>
                <a:ext cx="3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41" name="Line 397"/>
              <p:cNvSpPr>
                <a:spLocks noChangeShapeType="1"/>
              </p:cNvSpPr>
              <p:nvPr/>
            </p:nvSpPr>
            <p:spPr bwMode="auto">
              <a:xfrm>
                <a:off x="3844" y="2894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42" name="Line 398"/>
              <p:cNvSpPr>
                <a:spLocks noChangeShapeType="1"/>
              </p:cNvSpPr>
              <p:nvPr/>
            </p:nvSpPr>
            <p:spPr bwMode="auto">
              <a:xfrm flipV="1">
                <a:off x="3899" y="2888"/>
                <a:ext cx="30" cy="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43" name="Line 399"/>
              <p:cNvSpPr>
                <a:spLocks noChangeShapeType="1"/>
              </p:cNvSpPr>
              <p:nvPr/>
            </p:nvSpPr>
            <p:spPr bwMode="auto">
              <a:xfrm>
                <a:off x="3890" y="2888"/>
                <a:ext cx="15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44" name="Line 400"/>
              <p:cNvSpPr>
                <a:spLocks noChangeShapeType="1"/>
              </p:cNvSpPr>
              <p:nvPr/>
            </p:nvSpPr>
            <p:spPr bwMode="auto">
              <a:xfrm>
                <a:off x="3929" y="2886"/>
                <a:ext cx="14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45" name="Line 401"/>
              <p:cNvSpPr>
                <a:spLocks noChangeShapeType="1"/>
              </p:cNvSpPr>
              <p:nvPr/>
            </p:nvSpPr>
            <p:spPr bwMode="auto">
              <a:xfrm flipV="1">
                <a:off x="3955" y="2884"/>
                <a:ext cx="30" cy="4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46" name="Line 402"/>
              <p:cNvSpPr>
                <a:spLocks noChangeShapeType="1"/>
              </p:cNvSpPr>
              <p:nvPr/>
            </p:nvSpPr>
            <p:spPr bwMode="auto">
              <a:xfrm>
                <a:off x="3952" y="2880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47" name="Line 403"/>
              <p:cNvSpPr>
                <a:spLocks noChangeShapeType="1"/>
              </p:cNvSpPr>
              <p:nvPr/>
            </p:nvSpPr>
            <p:spPr bwMode="auto">
              <a:xfrm>
                <a:off x="3976" y="2883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48" name="Line 404"/>
              <p:cNvSpPr>
                <a:spLocks noChangeShapeType="1"/>
              </p:cNvSpPr>
              <p:nvPr/>
            </p:nvSpPr>
            <p:spPr bwMode="auto">
              <a:xfrm flipV="1">
                <a:off x="4009" y="2880"/>
                <a:ext cx="28" cy="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849" name="Line 405"/>
              <p:cNvSpPr>
                <a:spLocks noChangeShapeType="1"/>
              </p:cNvSpPr>
              <p:nvPr/>
            </p:nvSpPr>
            <p:spPr bwMode="auto">
              <a:xfrm>
                <a:off x="4022" y="2877"/>
                <a:ext cx="15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  <p:sp>
          <p:nvSpPr>
            <p:cNvPr id="24776" name="Line 406"/>
            <p:cNvSpPr>
              <a:spLocks noChangeShapeType="1"/>
            </p:cNvSpPr>
            <p:nvPr/>
          </p:nvSpPr>
          <p:spPr bwMode="auto">
            <a:xfrm>
              <a:off x="4056" y="2905"/>
              <a:ext cx="0" cy="592"/>
            </a:xfrm>
            <a:prstGeom prst="line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</p:grpSp>
      <p:grpSp>
        <p:nvGrpSpPr>
          <p:cNvPr id="46104" name="Group 483"/>
          <p:cNvGrpSpPr>
            <a:grpSpLocks/>
          </p:cNvGrpSpPr>
          <p:nvPr/>
        </p:nvGrpSpPr>
        <p:grpSpPr bwMode="auto">
          <a:xfrm>
            <a:off x="5013325" y="1795463"/>
            <a:ext cx="122238" cy="292100"/>
            <a:chOff x="4014" y="822"/>
            <a:chExt cx="99" cy="202"/>
          </a:xfrm>
        </p:grpSpPr>
        <p:sp>
          <p:nvSpPr>
            <p:cNvPr id="47485" name="Line 484"/>
            <p:cNvSpPr>
              <a:spLocks noChangeShapeType="1"/>
            </p:cNvSpPr>
            <p:nvPr/>
          </p:nvSpPr>
          <p:spPr bwMode="auto">
            <a:xfrm flipV="1">
              <a:off x="4014" y="826"/>
              <a:ext cx="0" cy="19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486" name="Line 485"/>
            <p:cNvSpPr>
              <a:spLocks noChangeShapeType="1"/>
            </p:cNvSpPr>
            <p:nvPr/>
          </p:nvSpPr>
          <p:spPr bwMode="auto">
            <a:xfrm flipV="1">
              <a:off x="4113" y="831"/>
              <a:ext cx="0" cy="193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487" name="Line 486"/>
            <p:cNvSpPr>
              <a:spLocks noChangeShapeType="1"/>
            </p:cNvSpPr>
            <p:nvPr/>
          </p:nvSpPr>
          <p:spPr bwMode="auto">
            <a:xfrm>
              <a:off x="4024" y="822"/>
              <a:ext cx="77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6105" name="Line 488"/>
          <p:cNvSpPr>
            <a:spLocks noChangeShapeType="1"/>
          </p:cNvSpPr>
          <p:nvPr/>
        </p:nvSpPr>
        <p:spPr bwMode="auto">
          <a:xfrm flipV="1">
            <a:off x="6972300" y="1344613"/>
            <a:ext cx="0" cy="4289425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106" name="Line 489"/>
          <p:cNvSpPr>
            <a:spLocks noChangeShapeType="1"/>
          </p:cNvSpPr>
          <p:nvPr/>
        </p:nvSpPr>
        <p:spPr bwMode="auto">
          <a:xfrm>
            <a:off x="3132138" y="4260850"/>
            <a:ext cx="0" cy="139700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107" name="Rectangle 494"/>
          <p:cNvSpPr>
            <a:spLocks noChangeArrowheads="1"/>
          </p:cNvSpPr>
          <p:nvPr/>
        </p:nvSpPr>
        <p:spPr bwMode="auto">
          <a:xfrm>
            <a:off x="1165225" y="5807075"/>
            <a:ext cx="33496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dirty="0">
                <a:solidFill>
                  <a:schemeClr val="tx2"/>
                </a:solidFill>
                <a:latin typeface="Arial" panose="020B0604020202020204" pitchFamily="34" charset="0"/>
              </a:rPr>
              <a:t>GM: gray matter  (long T1)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dirty="0">
                <a:solidFill>
                  <a:srgbClr val="E35A1D"/>
                </a:solidFill>
                <a:latin typeface="Arial" panose="020B0604020202020204" pitchFamily="34" charset="0"/>
              </a:rPr>
              <a:t>WM: white matter (short T1)</a:t>
            </a:r>
          </a:p>
        </p:txBody>
      </p:sp>
      <p:sp>
        <p:nvSpPr>
          <p:cNvPr id="46108" name="Rectangle 495"/>
          <p:cNvSpPr>
            <a:spLocks noChangeArrowheads="1"/>
          </p:cNvSpPr>
          <p:nvPr/>
        </p:nvSpPr>
        <p:spPr bwMode="auto">
          <a:xfrm>
            <a:off x="3273425" y="1689100"/>
            <a:ext cx="1082675" cy="366713"/>
          </a:xfrm>
          <a:prstGeom prst="rect">
            <a:avLst/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encode</a:t>
            </a:r>
          </a:p>
        </p:txBody>
      </p:sp>
      <p:sp>
        <p:nvSpPr>
          <p:cNvPr id="46109" name="Rectangle 496"/>
          <p:cNvSpPr>
            <a:spLocks noChangeArrowheads="1"/>
          </p:cNvSpPr>
          <p:nvPr/>
        </p:nvSpPr>
        <p:spPr bwMode="auto">
          <a:xfrm>
            <a:off x="5183188" y="1689100"/>
            <a:ext cx="1082675" cy="366713"/>
          </a:xfrm>
          <a:prstGeom prst="rect">
            <a:avLst/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encode</a:t>
            </a:r>
          </a:p>
        </p:txBody>
      </p:sp>
      <p:sp>
        <p:nvSpPr>
          <p:cNvPr id="46110" name="Rectangle 498"/>
          <p:cNvSpPr>
            <a:spLocks noChangeArrowheads="1"/>
          </p:cNvSpPr>
          <p:nvPr/>
        </p:nvSpPr>
        <p:spPr bwMode="auto">
          <a:xfrm>
            <a:off x="2003425" y="4919663"/>
            <a:ext cx="67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GM</a:t>
            </a:r>
          </a:p>
        </p:txBody>
      </p:sp>
      <p:sp>
        <p:nvSpPr>
          <p:cNvPr id="46111" name="Rectangle 499"/>
          <p:cNvSpPr>
            <a:spLocks noChangeArrowheads="1"/>
          </p:cNvSpPr>
          <p:nvPr/>
        </p:nvSpPr>
        <p:spPr bwMode="auto">
          <a:xfrm>
            <a:off x="1393825" y="4157663"/>
            <a:ext cx="725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WM</a:t>
            </a:r>
          </a:p>
        </p:txBody>
      </p:sp>
      <p:sp>
        <p:nvSpPr>
          <p:cNvPr id="46112" name="Rectangle 502"/>
          <p:cNvSpPr>
            <a:spLocks noChangeArrowheads="1"/>
          </p:cNvSpPr>
          <p:nvPr/>
        </p:nvSpPr>
        <p:spPr bwMode="auto">
          <a:xfrm>
            <a:off x="368300" y="2335213"/>
            <a:ext cx="625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Mxy</a:t>
            </a:r>
          </a:p>
        </p:txBody>
      </p:sp>
      <p:pic>
        <p:nvPicPr>
          <p:cNvPr id="27681" name="Object 5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1620838"/>
            <a:ext cx="2400300" cy="234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14" name="Line 487"/>
          <p:cNvSpPr>
            <a:spLocks noChangeShapeType="1"/>
          </p:cNvSpPr>
          <p:nvPr/>
        </p:nvSpPr>
        <p:spPr bwMode="auto">
          <a:xfrm flipV="1">
            <a:off x="5076825" y="1390650"/>
            <a:ext cx="0" cy="42894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115" name="Line 489"/>
          <p:cNvSpPr>
            <a:spLocks noChangeShapeType="1"/>
          </p:cNvSpPr>
          <p:nvPr/>
        </p:nvSpPr>
        <p:spPr bwMode="auto">
          <a:xfrm>
            <a:off x="3124200" y="4797425"/>
            <a:ext cx="7938" cy="863600"/>
          </a:xfrm>
          <a:prstGeom prst="lin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6116" name="Group 657"/>
          <p:cNvGrpSpPr>
            <a:grpSpLocks/>
          </p:cNvGrpSpPr>
          <p:nvPr/>
        </p:nvGrpSpPr>
        <p:grpSpPr bwMode="auto">
          <a:xfrm>
            <a:off x="5076825" y="4192588"/>
            <a:ext cx="1943100" cy="1468437"/>
            <a:chOff x="3131840" y="4221088"/>
            <a:chExt cx="1944216" cy="1468299"/>
          </a:xfrm>
        </p:grpSpPr>
        <p:grpSp>
          <p:nvGrpSpPr>
            <p:cNvPr id="47410" name="Group 99"/>
            <p:cNvGrpSpPr>
              <a:grpSpLocks/>
            </p:cNvGrpSpPr>
            <p:nvPr/>
          </p:nvGrpSpPr>
          <p:grpSpPr bwMode="auto">
            <a:xfrm>
              <a:off x="3131840" y="4221088"/>
              <a:ext cx="1925637" cy="1420813"/>
              <a:chOff x="2515" y="2552"/>
              <a:chExt cx="1549" cy="985"/>
            </a:xfrm>
          </p:grpSpPr>
          <p:sp>
            <p:nvSpPr>
              <p:cNvPr id="47412" name="Line 100"/>
              <p:cNvSpPr>
                <a:spLocks noChangeShapeType="1"/>
              </p:cNvSpPr>
              <p:nvPr/>
            </p:nvSpPr>
            <p:spPr bwMode="auto">
              <a:xfrm flipV="1">
                <a:off x="2515" y="3430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13" name="Line 101"/>
              <p:cNvSpPr>
                <a:spLocks noChangeShapeType="1"/>
              </p:cNvSpPr>
              <p:nvPr/>
            </p:nvSpPr>
            <p:spPr bwMode="auto">
              <a:xfrm flipV="1">
                <a:off x="2571" y="3338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14" name="Line 102"/>
              <p:cNvSpPr>
                <a:spLocks noChangeShapeType="1"/>
              </p:cNvSpPr>
              <p:nvPr/>
            </p:nvSpPr>
            <p:spPr bwMode="auto">
              <a:xfrm flipV="1">
                <a:off x="2555" y="3406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15" name="Line 103"/>
              <p:cNvSpPr>
                <a:spLocks noChangeShapeType="1"/>
              </p:cNvSpPr>
              <p:nvPr/>
            </p:nvSpPr>
            <p:spPr bwMode="auto">
              <a:xfrm flipV="1">
                <a:off x="2579" y="3369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16" name="Line 104"/>
              <p:cNvSpPr>
                <a:spLocks noChangeShapeType="1"/>
              </p:cNvSpPr>
              <p:nvPr/>
            </p:nvSpPr>
            <p:spPr bwMode="auto">
              <a:xfrm flipV="1">
                <a:off x="2601" y="333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17" name="Line 105"/>
              <p:cNvSpPr>
                <a:spLocks noChangeShapeType="1"/>
              </p:cNvSpPr>
              <p:nvPr/>
            </p:nvSpPr>
            <p:spPr bwMode="auto">
              <a:xfrm flipV="1">
                <a:off x="2627" y="3258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18" name="Line 106"/>
              <p:cNvSpPr>
                <a:spLocks noChangeShapeType="1"/>
              </p:cNvSpPr>
              <p:nvPr/>
            </p:nvSpPr>
            <p:spPr bwMode="auto">
              <a:xfrm flipV="1">
                <a:off x="2625" y="3298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19" name="Line 107"/>
              <p:cNvSpPr>
                <a:spLocks noChangeShapeType="1"/>
              </p:cNvSpPr>
              <p:nvPr/>
            </p:nvSpPr>
            <p:spPr bwMode="auto">
              <a:xfrm flipV="1">
                <a:off x="2650" y="3261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20" name="Line 108"/>
              <p:cNvSpPr>
                <a:spLocks noChangeShapeType="1"/>
              </p:cNvSpPr>
              <p:nvPr/>
            </p:nvSpPr>
            <p:spPr bwMode="auto">
              <a:xfrm flipV="1">
                <a:off x="2683" y="3183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21" name="Line 109"/>
              <p:cNvSpPr>
                <a:spLocks noChangeShapeType="1"/>
              </p:cNvSpPr>
              <p:nvPr/>
            </p:nvSpPr>
            <p:spPr bwMode="auto">
              <a:xfrm flipV="1">
                <a:off x="2674" y="3227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22" name="Line 110"/>
              <p:cNvSpPr>
                <a:spLocks noChangeShapeType="1"/>
              </p:cNvSpPr>
              <p:nvPr/>
            </p:nvSpPr>
            <p:spPr bwMode="auto">
              <a:xfrm flipV="1">
                <a:off x="2699" y="3194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23" name="Line 111"/>
              <p:cNvSpPr>
                <a:spLocks noChangeShapeType="1"/>
              </p:cNvSpPr>
              <p:nvPr/>
            </p:nvSpPr>
            <p:spPr bwMode="auto">
              <a:xfrm flipV="1">
                <a:off x="2739" y="3119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24" name="Line 112"/>
              <p:cNvSpPr>
                <a:spLocks noChangeShapeType="1"/>
              </p:cNvSpPr>
              <p:nvPr/>
            </p:nvSpPr>
            <p:spPr bwMode="auto">
              <a:xfrm flipV="1">
                <a:off x="2726" y="3163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25" name="Line 113"/>
              <p:cNvSpPr>
                <a:spLocks noChangeShapeType="1"/>
              </p:cNvSpPr>
              <p:nvPr/>
            </p:nvSpPr>
            <p:spPr bwMode="auto">
              <a:xfrm flipV="1">
                <a:off x="2756" y="3130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26" name="Line 114"/>
              <p:cNvSpPr>
                <a:spLocks noChangeShapeType="1"/>
              </p:cNvSpPr>
              <p:nvPr/>
            </p:nvSpPr>
            <p:spPr bwMode="auto">
              <a:xfrm flipV="1">
                <a:off x="2796" y="3059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27" name="Line 115"/>
              <p:cNvSpPr>
                <a:spLocks noChangeShapeType="1"/>
              </p:cNvSpPr>
              <p:nvPr/>
            </p:nvSpPr>
            <p:spPr bwMode="auto">
              <a:xfrm flipV="1">
                <a:off x="2784" y="3099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28" name="Line 116"/>
              <p:cNvSpPr>
                <a:spLocks noChangeShapeType="1"/>
              </p:cNvSpPr>
              <p:nvPr/>
            </p:nvSpPr>
            <p:spPr bwMode="auto">
              <a:xfrm flipV="1">
                <a:off x="2811" y="3069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29" name="Line 117"/>
              <p:cNvSpPr>
                <a:spLocks noChangeShapeType="1"/>
              </p:cNvSpPr>
              <p:nvPr/>
            </p:nvSpPr>
            <p:spPr bwMode="auto">
              <a:xfrm flipV="1">
                <a:off x="2852" y="3004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30" name="Line 118"/>
              <p:cNvSpPr>
                <a:spLocks noChangeShapeType="1"/>
              </p:cNvSpPr>
              <p:nvPr/>
            </p:nvSpPr>
            <p:spPr bwMode="auto">
              <a:xfrm flipV="1">
                <a:off x="2840" y="3039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31" name="Line 119"/>
              <p:cNvSpPr>
                <a:spLocks noChangeShapeType="1"/>
              </p:cNvSpPr>
              <p:nvPr/>
            </p:nvSpPr>
            <p:spPr bwMode="auto">
              <a:xfrm flipV="1">
                <a:off x="2871" y="3008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32" name="Line 120"/>
              <p:cNvSpPr>
                <a:spLocks noChangeShapeType="1"/>
              </p:cNvSpPr>
              <p:nvPr/>
            </p:nvSpPr>
            <p:spPr bwMode="auto">
              <a:xfrm flipV="1">
                <a:off x="2908" y="2954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33" name="Line 121"/>
              <p:cNvSpPr>
                <a:spLocks noChangeShapeType="1"/>
              </p:cNvSpPr>
              <p:nvPr/>
            </p:nvSpPr>
            <p:spPr bwMode="auto">
              <a:xfrm flipV="1">
                <a:off x="2902" y="2978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34" name="Line 122"/>
              <p:cNvSpPr>
                <a:spLocks noChangeShapeType="1"/>
              </p:cNvSpPr>
              <p:nvPr/>
            </p:nvSpPr>
            <p:spPr bwMode="auto">
              <a:xfrm flipV="1">
                <a:off x="2934" y="2951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35" name="Line 123"/>
              <p:cNvSpPr>
                <a:spLocks noChangeShapeType="1"/>
              </p:cNvSpPr>
              <p:nvPr/>
            </p:nvSpPr>
            <p:spPr bwMode="auto">
              <a:xfrm flipV="1">
                <a:off x="2964" y="2910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36" name="Line 124"/>
              <p:cNvSpPr>
                <a:spLocks noChangeShapeType="1"/>
              </p:cNvSpPr>
              <p:nvPr/>
            </p:nvSpPr>
            <p:spPr bwMode="auto">
              <a:xfrm flipV="1">
                <a:off x="2973" y="2920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37" name="Line 125"/>
              <p:cNvSpPr>
                <a:spLocks noChangeShapeType="1"/>
              </p:cNvSpPr>
              <p:nvPr/>
            </p:nvSpPr>
            <p:spPr bwMode="auto">
              <a:xfrm flipV="1">
                <a:off x="3021" y="2869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38" name="Line 126"/>
              <p:cNvSpPr>
                <a:spLocks noChangeShapeType="1"/>
              </p:cNvSpPr>
              <p:nvPr/>
            </p:nvSpPr>
            <p:spPr bwMode="auto">
              <a:xfrm flipV="1">
                <a:off x="3008" y="2893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39" name="Line 127"/>
              <p:cNvSpPr>
                <a:spLocks noChangeShapeType="1"/>
              </p:cNvSpPr>
              <p:nvPr/>
            </p:nvSpPr>
            <p:spPr bwMode="auto">
              <a:xfrm flipV="1">
                <a:off x="3046" y="2866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40" name="Line 128"/>
              <p:cNvSpPr>
                <a:spLocks noChangeShapeType="1"/>
              </p:cNvSpPr>
              <p:nvPr/>
            </p:nvSpPr>
            <p:spPr bwMode="auto">
              <a:xfrm flipV="1">
                <a:off x="3077" y="2833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41" name="Line 129"/>
              <p:cNvSpPr>
                <a:spLocks noChangeShapeType="1"/>
              </p:cNvSpPr>
              <p:nvPr/>
            </p:nvSpPr>
            <p:spPr bwMode="auto">
              <a:xfrm flipV="1">
                <a:off x="3085" y="2840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42" name="Line 130"/>
              <p:cNvSpPr>
                <a:spLocks noChangeShapeType="1"/>
              </p:cNvSpPr>
              <p:nvPr/>
            </p:nvSpPr>
            <p:spPr bwMode="auto">
              <a:xfrm flipV="1">
                <a:off x="3133" y="2799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43" name="Line 131"/>
              <p:cNvSpPr>
                <a:spLocks noChangeShapeType="1"/>
              </p:cNvSpPr>
              <p:nvPr/>
            </p:nvSpPr>
            <p:spPr bwMode="auto">
              <a:xfrm flipV="1">
                <a:off x="3120" y="2816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44" name="Line 132"/>
              <p:cNvSpPr>
                <a:spLocks noChangeShapeType="1"/>
              </p:cNvSpPr>
              <p:nvPr/>
            </p:nvSpPr>
            <p:spPr bwMode="auto">
              <a:xfrm flipV="1">
                <a:off x="3159" y="2793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45" name="Line 133"/>
              <p:cNvSpPr>
                <a:spLocks noChangeShapeType="1"/>
              </p:cNvSpPr>
              <p:nvPr/>
            </p:nvSpPr>
            <p:spPr bwMode="auto">
              <a:xfrm flipV="1">
                <a:off x="3189" y="2769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46" name="Line 134"/>
              <p:cNvSpPr>
                <a:spLocks noChangeShapeType="1"/>
              </p:cNvSpPr>
              <p:nvPr/>
            </p:nvSpPr>
            <p:spPr bwMode="auto">
              <a:xfrm flipV="1">
                <a:off x="3198" y="2775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47" name="Line 135"/>
              <p:cNvSpPr>
                <a:spLocks noChangeShapeType="1"/>
              </p:cNvSpPr>
              <p:nvPr/>
            </p:nvSpPr>
            <p:spPr bwMode="auto">
              <a:xfrm flipV="1">
                <a:off x="3246" y="2742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48" name="Line 136"/>
              <p:cNvSpPr>
                <a:spLocks noChangeShapeType="1"/>
              </p:cNvSpPr>
              <p:nvPr/>
            </p:nvSpPr>
            <p:spPr bwMode="auto">
              <a:xfrm flipV="1">
                <a:off x="3237" y="2752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49" name="Line 137"/>
              <p:cNvSpPr>
                <a:spLocks noChangeShapeType="1"/>
              </p:cNvSpPr>
              <p:nvPr/>
            </p:nvSpPr>
            <p:spPr bwMode="auto">
              <a:xfrm>
                <a:off x="3279" y="2735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50" name="Line 138"/>
              <p:cNvSpPr>
                <a:spLocks noChangeShapeType="1"/>
              </p:cNvSpPr>
              <p:nvPr/>
            </p:nvSpPr>
            <p:spPr bwMode="auto">
              <a:xfrm flipV="1">
                <a:off x="3302" y="2718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51" name="Line 139"/>
              <p:cNvSpPr>
                <a:spLocks noChangeShapeType="1"/>
              </p:cNvSpPr>
              <p:nvPr/>
            </p:nvSpPr>
            <p:spPr bwMode="auto">
              <a:xfrm>
                <a:off x="3299" y="27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52" name="Line 140"/>
              <p:cNvSpPr>
                <a:spLocks noChangeShapeType="1"/>
              </p:cNvSpPr>
              <p:nvPr/>
            </p:nvSpPr>
            <p:spPr bwMode="auto">
              <a:xfrm flipV="1">
                <a:off x="3325" y="2714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53" name="Line 141"/>
              <p:cNvSpPr>
                <a:spLocks noChangeShapeType="1"/>
              </p:cNvSpPr>
              <p:nvPr/>
            </p:nvSpPr>
            <p:spPr bwMode="auto">
              <a:xfrm flipV="1">
                <a:off x="3357" y="2694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54" name="Line 142"/>
              <p:cNvSpPr>
                <a:spLocks noChangeShapeType="1"/>
              </p:cNvSpPr>
              <p:nvPr/>
            </p:nvSpPr>
            <p:spPr bwMode="auto">
              <a:xfrm flipV="1">
                <a:off x="3370" y="2694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55" name="Line 143"/>
              <p:cNvSpPr>
                <a:spLocks noChangeShapeType="1"/>
              </p:cNvSpPr>
              <p:nvPr/>
            </p:nvSpPr>
            <p:spPr bwMode="auto">
              <a:xfrm flipV="1">
                <a:off x="3414" y="2683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56" name="Line 144"/>
              <p:cNvSpPr>
                <a:spLocks noChangeShapeType="1"/>
              </p:cNvSpPr>
              <p:nvPr/>
            </p:nvSpPr>
            <p:spPr bwMode="auto">
              <a:xfrm flipV="1">
                <a:off x="3416" y="2681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57" name="Line 145"/>
              <p:cNvSpPr>
                <a:spLocks noChangeShapeType="1"/>
              </p:cNvSpPr>
              <p:nvPr/>
            </p:nvSpPr>
            <p:spPr bwMode="auto">
              <a:xfrm flipV="1">
                <a:off x="3471" y="2663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58" name="Line 146"/>
              <p:cNvSpPr>
                <a:spLocks noChangeShapeType="1"/>
              </p:cNvSpPr>
              <p:nvPr/>
            </p:nvSpPr>
            <p:spPr bwMode="auto">
              <a:xfrm flipV="1">
                <a:off x="3462" y="2664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59" name="Line 147"/>
              <p:cNvSpPr>
                <a:spLocks noChangeShapeType="1"/>
              </p:cNvSpPr>
              <p:nvPr/>
            </p:nvSpPr>
            <p:spPr bwMode="auto">
              <a:xfrm>
                <a:off x="3504" y="2660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60" name="Line 148"/>
              <p:cNvSpPr>
                <a:spLocks noChangeShapeType="1"/>
              </p:cNvSpPr>
              <p:nvPr/>
            </p:nvSpPr>
            <p:spPr bwMode="auto">
              <a:xfrm flipV="1">
                <a:off x="3527" y="2647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61" name="Line 149"/>
              <p:cNvSpPr>
                <a:spLocks noChangeShapeType="1"/>
              </p:cNvSpPr>
              <p:nvPr/>
            </p:nvSpPr>
            <p:spPr bwMode="auto">
              <a:xfrm>
                <a:off x="3524" y="265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62" name="Line 150"/>
              <p:cNvSpPr>
                <a:spLocks noChangeShapeType="1"/>
              </p:cNvSpPr>
              <p:nvPr/>
            </p:nvSpPr>
            <p:spPr bwMode="auto">
              <a:xfrm flipV="1">
                <a:off x="3550" y="2637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63" name="Line 151"/>
              <p:cNvSpPr>
                <a:spLocks noChangeShapeType="1"/>
              </p:cNvSpPr>
              <p:nvPr/>
            </p:nvSpPr>
            <p:spPr bwMode="auto">
              <a:xfrm flipV="1">
                <a:off x="3583" y="2633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64" name="Line 152"/>
              <p:cNvSpPr>
                <a:spLocks noChangeShapeType="1"/>
              </p:cNvSpPr>
              <p:nvPr/>
            </p:nvSpPr>
            <p:spPr bwMode="auto">
              <a:xfrm flipV="1">
                <a:off x="3595" y="2623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65" name="Line 153"/>
              <p:cNvSpPr>
                <a:spLocks noChangeShapeType="1"/>
              </p:cNvSpPr>
              <p:nvPr/>
            </p:nvSpPr>
            <p:spPr bwMode="auto">
              <a:xfrm flipV="1">
                <a:off x="3639" y="2620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66" name="Line 154"/>
              <p:cNvSpPr>
                <a:spLocks noChangeShapeType="1"/>
              </p:cNvSpPr>
              <p:nvPr/>
            </p:nvSpPr>
            <p:spPr bwMode="auto">
              <a:xfrm flipV="1">
                <a:off x="3641" y="2614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67" name="Line 155"/>
              <p:cNvSpPr>
                <a:spLocks noChangeShapeType="1"/>
              </p:cNvSpPr>
              <p:nvPr/>
            </p:nvSpPr>
            <p:spPr bwMode="auto">
              <a:xfrm flipV="1">
                <a:off x="3696" y="2606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68" name="Line 156"/>
              <p:cNvSpPr>
                <a:spLocks noChangeShapeType="1"/>
              </p:cNvSpPr>
              <p:nvPr/>
            </p:nvSpPr>
            <p:spPr bwMode="auto">
              <a:xfrm flipV="1">
                <a:off x="3686" y="2603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69" name="Line 157"/>
              <p:cNvSpPr>
                <a:spLocks noChangeShapeType="1"/>
              </p:cNvSpPr>
              <p:nvPr/>
            </p:nvSpPr>
            <p:spPr bwMode="auto">
              <a:xfrm>
                <a:off x="3729" y="2594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70" name="Line 158"/>
              <p:cNvSpPr>
                <a:spLocks noChangeShapeType="1"/>
              </p:cNvSpPr>
              <p:nvPr/>
            </p:nvSpPr>
            <p:spPr bwMode="auto">
              <a:xfrm flipV="1">
                <a:off x="3752" y="2596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71" name="Line 159"/>
              <p:cNvSpPr>
                <a:spLocks noChangeShapeType="1"/>
              </p:cNvSpPr>
              <p:nvPr/>
            </p:nvSpPr>
            <p:spPr bwMode="auto">
              <a:xfrm>
                <a:off x="3749" y="2594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72" name="Line 160"/>
              <p:cNvSpPr>
                <a:spLocks noChangeShapeType="1"/>
              </p:cNvSpPr>
              <p:nvPr/>
            </p:nvSpPr>
            <p:spPr bwMode="auto">
              <a:xfrm flipV="1">
                <a:off x="3775" y="258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73" name="Line 161"/>
              <p:cNvSpPr>
                <a:spLocks noChangeShapeType="1"/>
              </p:cNvSpPr>
              <p:nvPr/>
            </p:nvSpPr>
            <p:spPr bwMode="auto">
              <a:xfrm flipV="1">
                <a:off x="3808" y="2586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74" name="Line 162"/>
              <p:cNvSpPr>
                <a:spLocks noChangeShapeType="1"/>
              </p:cNvSpPr>
              <p:nvPr/>
            </p:nvSpPr>
            <p:spPr bwMode="auto">
              <a:xfrm flipV="1">
                <a:off x="3820" y="2576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75" name="Line 163"/>
              <p:cNvSpPr>
                <a:spLocks noChangeShapeType="1"/>
              </p:cNvSpPr>
              <p:nvPr/>
            </p:nvSpPr>
            <p:spPr bwMode="auto">
              <a:xfrm flipV="1">
                <a:off x="3863" y="2576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76" name="Line 164"/>
              <p:cNvSpPr>
                <a:spLocks noChangeShapeType="1"/>
              </p:cNvSpPr>
              <p:nvPr/>
            </p:nvSpPr>
            <p:spPr bwMode="auto">
              <a:xfrm>
                <a:off x="3866" y="2576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77" name="Line 165"/>
              <p:cNvSpPr>
                <a:spLocks noChangeShapeType="1"/>
              </p:cNvSpPr>
              <p:nvPr/>
            </p:nvSpPr>
            <p:spPr bwMode="auto">
              <a:xfrm flipV="1">
                <a:off x="3920" y="2569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78" name="Line 166"/>
              <p:cNvSpPr>
                <a:spLocks noChangeShapeType="1"/>
              </p:cNvSpPr>
              <p:nvPr/>
            </p:nvSpPr>
            <p:spPr bwMode="auto">
              <a:xfrm>
                <a:off x="3911" y="2569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79" name="Line 167"/>
              <p:cNvSpPr>
                <a:spLocks noChangeShapeType="1"/>
              </p:cNvSpPr>
              <p:nvPr/>
            </p:nvSpPr>
            <p:spPr bwMode="auto">
              <a:xfrm>
                <a:off x="3953" y="2565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80" name="Line 168"/>
              <p:cNvSpPr>
                <a:spLocks noChangeShapeType="1"/>
              </p:cNvSpPr>
              <p:nvPr/>
            </p:nvSpPr>
            <p:spPr bwMode="auto">
              <a:xfrm flipV="1">
                <a:off x="3977" y="2562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81" name="Line 169"/>
              <p:cNvSpPr>
                <a:spLocks noChangeShapeType="1"/>
              </p:cNvSpPr>
              <p:nvPr/>
            </p:nvSpPr>
            <p:spPr bwMode="auto">
              <a:xfrm>
                <a:off x="3974" y="255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82" name="Line 170"/>
              <p:cNvSpPr>
                <a:spLocks noChangeShapeType="1"/>
              </p:cNvSpPr>
              <p:nvPr/>
            </p:nvSpPr>
            <p:spPr bwMode="auto">
              <a:xfrm>
                <a:off x="3999" y="2559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83" name="Line 171"/>
              <p:cNvSpPr>
                <a:spLocks noChangeShapeType="1"/>
              </p:cNvSpPr>
              <p:nvPr/>
            </p:nvSpPr>
            <p:spPr bwMode="auto">
              <a:xfrm flipV="1">
                <a:off x="4033" y="2556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484" name="Line 172"/>
              <p:cNvSpPr>
                <a:spLocks noChangeShapeType="1"/>
              </p:cNvSpPr>
              <p:nvPr/>
            </p:nvSpPr>
            <p:spPr bwMode="auto">
              <a:xfrm>
                <a:off x="4045" y="2552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F57B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47411" name="Line 173"/>
            <p:cNvSpPr>
              <a:spLocks noChangeShapeType="1"/>
            </p:cNvSpPr>
            <p:nvPr/>
          </p:nvSpPr>
          <p:spPr bwMode="auto">
            <a:xfrm>
              <a:off x="5076056" y="4221088"/>
              <a:ext cx="0" cy="1468299"/>
            </a:xfrm>
            <a:prstGeom prst="line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6117" name="Group 331"/>
          <p:cNvGrpSpPr>
            <a:grpSpLocks/>
          </p:cNvGrpSpPr>
          <p:nvPr/>
        </p:nvGrpSpPr>
        <p:grpSpPr bwMode="auto">
          <a:xfrm>
            <a:off x="5092700" y="4700588"/>
            <a:ext cx="1928813" cy="917575"/>
            <a:chOff x="2515" y="2877"/>
            <a:chExt cx="1541" cy="636"/>
          </a:xfrm>
        </p:grpSpPr>
        <p:grpSp>
          <p:nvGrpSpPr>
            <p:cNvPr id="47335" name="Group 332"/>
            <p:cNvGrpSpPr>
              <a:grpSpLocks/>
            </p:cNvGrpSpPr>
            <p:nvPr/>
          </p:nvGrpSpPr>
          <p:grpSpPr bwMode="auto">
            <a:xfrm>
              <a:off x="2515" y="2877"/>
              <a:ext cx="1525" cy="636"/>
              <a:chOff x="2515" y="2877"/>
              <a:chExt cx="1525" cy="636"/>
            </a:xfrm>
          </p:grpSpPr>
          <p:sp>
            <p:nvSpPr>
              <p:cNvPr id="24624" name="Line 333"/>
              <p:cNvSpPr>
                <a:spLocks noChangeShapeType="1"/>
              </p:cNvSpPr>
              <p:nvPr/>
            </p:nvSpPr>
            <p:spPr bwMode="auto">
              <a:xfrm flipV="1">
                <a:off x="2515" y="3444"/>
                <a:ext cx="33" cy="6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25" name="Line 334"/>
              <p:cNvSpPr>
                <a:spLocks noChangeShapeType="1"/>
              </p:cNvSpPr>
              <p:nvPr/>
            </p:nvSpPr>
            <p:spPr bwMode="auto">
              <a:xfrm flipV="1">
                <a:off x="2570" y="3384"/>
                <a:ext cx="33" cy="6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26" name="Line 335"/>
              <p:cNvSpPr>
                <a:spLocks noChangeShapeType="1"/>
              </p:cNvSpPr>
              <p:nvPr/>
            </p:nvSpPr>
            <p:spPr bwMode="auto">
              <a:xfrm flipV="1">
                <a:off x="2554" y="3428"/>
                <a:ext cx="18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27" name="Line 336"/>
              <p:cNvSpPr>
                <a:spLocks noChangeShapeType="1"/>
              </p:cNvSpPr>
              <p:nvPr/>
            </p:nvSpPr>
            <p:spPr bwMode="auto">
              <a:xfrm flipV="1">
                <a:off x="2578" y="3404"/>
                <a:ext cx="14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28" name="Line 337"/>
              <p:cNvSpPr>
                <a:spLocks noChangeShapeType="1"/>
              </p:cNvSpPr>
              <p:nvPr/>
            </p:nvSpPr>
            <p:spPr bwMode="auto">
              <a:xfrm flipV="1">
                <a:off x="2599" y="3382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29" name="Line 338"/>
              <p:cNvSpPr>
                <a:spLocks noChangeShapeType="1"/>
              </p:cNvSpPr>
              <p:nvPr/>
            </p:nvSpPr>
            <p:spPr bwMode="auto">
              <a:xfrm flipV="1">
                <a:off x="2625" y="3333"/>
                <a:ext cx="34" cy="58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30" name="Line 339"/>
              <p:cNvSpPr>
                <a:spLocks noChangeShapeType="1"/>
              </p:cNvSpPr>
              <p:nvPr/>
            </p:nvSpPr>
            <p:spPr bwMode="auto">
              <a:xfrm flipV="1">
                <a:off x="2623" y="3359"/>
                <a:ext cx="18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31" name="Line 340"/>
              <p:cNvSpPr>
                <a:spLocks noChangeShapeType="1"/>
              </p:cNvSpPr>
              <p:nvPr/>
            </p:nvSpPr>
            <p:spPr bwMode="auto">
              <a:xfrm flipV="1">
                <a:off x="2648" y="3335"/>
                <a:ext cx="15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32" name="Line 341"/>
              <p:cNvSpPr>
                <a:spLocks noChangeShapeType="1"/>
              </p:cNvSpPr>
              <p:nvPr/>
            </p:nvSpPr>
            <p:spPr bwMode="auto">
              <a:xfrm flipV="1">
                <a:off x="2680" y="3284"/>
                <a:ext cx="36" cy="5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33" name="Line 342"/>
              <p:cNvSpPr>
                <a:spLocks noChangeShapeType="1"/>
              </p:cNvSpPr>
              <p:nvPr/>
            </p:nvSpPr>
            <p:spPr bwMode="auto">
              <a:xfrm flipV="1">
                <a:off x="2671" y="3313"/>
                <a:ext cx="18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34" name="Line 343"/>
              <p:cNvSpPr>
                <a:spLocks noChangeShapeType="1"/>
              </p:cNvSpPr>
              <p:nvPr/>
            </p:nvSpPr>
            <p:spPr bwMode="auto">
              <a:xfrm flipV="1">
                <a:off x="2696" y="3291"/>
                <a:ext cx="14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35" name="Line 344"/>
              <p:cNvSpPr>
                <a:spLocks noChangeShapeType="1"/>
              </p:cNvSpPr>
              <p:nvPr/>
            </p:nvSpPr>
            <p:spPr bwMode="auto">
              <a:xfrm flipV="1">
                <a:off x="2736" y="3243"/>
                <a:ext cx="34" cy="4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36" name="Line 345"/>
              <p:cNvSpPr>
                <a:spLocks noChangeShapeType="1"/>
              </p:cNvSpPr>
              <p:nvPr/>
            </p:nvSpPr>
            <p:spPr bwMode="auto">
              <a:xfrm flipV="1">
                <a:off x="2723" y="3271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37" name="Line 346"/>
              <p:cNvSpPr>
                <a:spLocks noChangeShapeType="1"/>
              </p:cNvSpPr>
              <p:nvPr/>
            </p:nvSpPr>
            <p:spPr bwMode="auto">
              <a:xfrm flipV="1">
                <a:off x="2752" y="3250"/>
                <a:ext cx="15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38" name="Line 347"/>
              <p:cNvSpPr>
                <a:spLocks noChangeShapeType="1"/>
              </p:cNvSpPr>
              <p:nvPr/>
            </p:nvSpPr>
            <p:spPr bwMode="auto">
              <a:xfrm flipV="1">
                <a:off x="2791" y="3204"/>
                <a:ext cx="33" cy="4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39" name="Line 348"/>
              <p:cNvSpPr>
                <a:spLocks noChangeShapeType="1"/>
              </p:cNvSpPr>
              <p:nvPr/>
            </p:nvSpPr>
            <p:spPr bwMode="auto">
              <a:xfrm flipV="1">
                <a:off x="2780" y="3230"/>
                <a:ext cx="15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40" name="Line 349"/>
              <p:cNvSpPr>
                <a:spLocks noChangeShapeType="1"/>
              </p:cNvSpPr>
              <p:nvPr/>
            </p:nvSpPr>
            <p:spPr bwMode="auto">
              <a:xfrm flipV="1">
                <a:off x="2805" y="3212"/>
                <a:ext cx="19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41" name="Line 350"/>
              <p:cNvSpPr>
                <a:spLocks noChangeShapeType="1"/>
              </p:cNvSpPr>
              <p:nvPr/>
            </p:nvSpPr>
            <p:spPr bwMode="auto">
              <a:xfrm flipV="1">
                <a:off x="2847" y="3169"/>
                <a:ext cx="33" cy="4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42" name="Line 351"/>
              <p:cNvSpPr>
                <a:spLocks noChangeShapeType="1"/>
              </p:cNvSpPr>
              <p:nvPr/>
            </p:nvSpPr>
            <p:spPr bwMode="auto">
              <a:xfrm flipV="1">
                <a:off x="2835" y="3191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43" name="Line 352"/>
              <p:cNvSpPr>
                <a:spLocks noChangeShapeType="1"/>
              </p:cNvSpPr>
              <p:nvPr/>
            </p:nvSpPr>
            <p:spPr bwMode="auto">
              <a:xfrm flipV="1">
                <a:off x="2865" y="3171"/>
                <a:ext cx="15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44" name="Line 353"/>
              <p:cNvSpPr>
                <a:spLocks noChangeShapeType="1"/>
              </p:cNvSpPr>
              <p:nvPr/>
            </p:nvSpPr>
            <p:spPr bwMode="auto">
              <a:xfrm flipV="1">
                <a:off x="2902" y="3137"/>
                <a:ext cx="34" cy="4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45" name="Line 354"/>
              <p:cNvSpPr>
                <a:spLocks noChangeShapeType="1"/>
              </p:cNvSpPr>
              <p:nvPr/>
            </p:nvSpPr>
            <p:spPr bwMode="auto">
              <a:xfrm flipV="1">
                <a:off x="2895" y="3152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46" name="Line 355"/>
              <p:cNvSpPr>
                <a:spLocks noChangeShapeType="1"/>
              </p:cNvSpPr>
              <p:nvPr/>
            </p:nvSpPr>
            <p:spPr bwMode="auto">
              <a:xfrm flipV="1">
                <a:off x="2927" y="3134"/>
                <a:ext cx="2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47" name="Line 356"/>
              <p:cNvSpPr>
                <a:spLocks noChangeShapeType="1"/>
              </p:cNvSpPr>
              <p:nvPr/>
            </p:nvSpPr>
            <p:spPr bwMode="auto">
              <a:xfrm flipV="1">
                <a:off x="2956" y="3108"/>
                <a:ext cx="33" cy="35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48" name="Line 357"/>
              <p:cNvSpPr>
                <a:spLocks noChangeShapeType="1"/>
              </p:cNvSpPr>
              <p:nvPr/>
            </p:nvSpPr>
            <p:spPr bwMode="auto">
              <a:xfrm flipV="1">
                <a:off x="2965" y="3115"/>
                <a:ext cx="1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49" name="Line 358"/>
              <p:cNvSpPr>
                <a:spLocks noChangeShapeType="1"/>
              </p:cNvSpPr>
              <p:nvPr/>
            </p:nvSpPr>
            <p:spPr bwMode="auto">
              <a:xfrm flipV="1">
                <a:off x="3013" y="3082"/>
                <a:ext cx="33" cy="3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50" name="Line 359"/>
              <p:cNvSpPr>
                <a:spLocks noChangeShapeType="1"/>
              </p:cNvSpPr>
              <p:nvPr/>
            </p:nvSpPr>
            <p:spPr bwMode="auto">
              <a:xfrm flipV="1">
                <a:off x="2998" y="3097"/>
                <a:ext cx="23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51" name="Line 360"/>
              <p:cNvSpPr>
                <a:spLocks noChangeShapeType="1"/>
              </p:cNvSpPr>
              <p:nvPr/>
            </p:nvSpPr>
            <p:spPr bwMode="auto">
              <a:xfrm flipV="1">
                <a:off x="3038" y="3079"/>
                <a:ext cx="23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52" name="Line 361"/>
              <p:cNvSpPr>
                <a:spLocks noChangeShapeType="1"/>
              </p:cNvSpPr>
              <p:nvPr/>
            </p:nvSpPr>
            <p:spPr bwMode="auto">
              <a:xfrm flipV="1">
                <a:off x="3068" y="3059"/>
                <a:ext cx="33" cy="3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53" name="Line 362"/>
              <p:cNvSpPr>
                <a:spLocks noChangeShapeType="1"/>
              </p:cNvSpPr>
              <p:nvPr/>
            </p:nvSpPr>
            <p:spPr bwMode="auto">
              <a:xfrm flipV="1">
                <a:off x="3076" y="3063"/>
                <a:ext cx="19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54" name="Line 363"/>
              <p:cNvSpPr>
                <a:spLocks noChangeShapeType="1"/>
              </p:cNvSpPr>
              <p:nvPr/>
            </p:nvSpPr>
            <p:spPr bwMode="auto">
              <a:xfrm flipV="1">
                <a:off x="3124" y="3037"/>
                <a:ext cx="34" cy="3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55" name="Line 364"/>
              <p:cNvSpPr>
                <a:spLocks noChangeShapeType="1"/>
              </p:cNvSpPr>
              <p:nvPr/>
            </p:nvSpPr>
            <p:spPr bwMode="auto">
              <a:xfrm flipV="1">
                <a:off x="3111" y="3048"/>
                <a:ext cx="20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56" name="Line 365"/>
              <p:cNvSpPr>
                <a:spLocks noChangeShapeType="1"/>
              </p:cNvSpPr>
              <p:nvPr/>
            </p:nvSpPr>
            <p:spPr bwMode="auto">
              <a:xfrm flipV="1">
                <a:off x="3149" y="3033"/>
                <a:ext cx="19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57" name="Line 366"/>
              <p:cNvSpPr>
                <a:spLocks noChangeShapeType="1"/>
              </p:cNvSpPr>
              <p:nvPr/>
            </p:nvSpPr>
            <p:spPr bwMode="auto">
              <a:xfrm flipV="1">
                <a:off x="3178" y="3017"/>
                <a:ext cx="36" cy="2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58" name="Line 367"/>
              <p:cNvSpPr>
                <a:spLocks noChangeShapeType="1"/>
              </p:cNvSpPr>
              <p:nvPr/>
            </p:nvSpPr>
            <p:spPr bwMode="auto">
              <a:xfrm flipV="1">
                <a:off x="3187" y="3021"/>
                <a:ext cx="18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59" name="Line 368"/>
              <p:cNvSpPr>
                <a:spLocks noChangeShapeType="1"/>
              </p:cNvSpPr>
              <p:nvPr/>
            </p:nvSpPr>
            <p:spPr bwMode="auto">
              <a:xfrm flipV="1">
                <a:off x="3235" y="3000"/>
                <a:ext cx="33" cy="24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60" name="Line 369"/>
              <p:cNvSpPr>
                <a:spLocks noChangeShapeType="1"/>
              </p:cNvSpPr>
              <p:nvPr/>
            </p:nvSpPr>
            <p:spPr bwMode="auto">
              <a:xfrm flipV="1">
                <a:off x="3225" y="3006"/>
                <a:ext cx="19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61" name="Line 370"/>
              <p:cNvSpPr>
                <a:spLocks noChangeShapeType="1"/>
              </p:cNvSpPr>
              <p:nvPr/>
            </p:nvSpPr>
            <p:spPr bwMode="auto">
              <a:xfrm>
                <a:off x="3267" y="2995"/>
                <a:ext cx="14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62" name="Line 371"/>
              <p:cNvSpPr>
                <a:spLocks noChangeShapeType="1"/>
              </p:cNvSpPr>
              <p:nvPr/>
            </p:nvSpPr>
            <p:spPr bwMode="auto">
              <a:xfrm flipV="1">
                <a:off x="3290" y="2984"/>
                <a:ext cx="33" cy="2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63" name="Line 372"/>
              <p:cNvSpPr>
                <a:spLocks noChangeShapeType="1"/>
              </p:cNvSpPr>
              <p:nvPr/>
            </p:nvSpPr>
            <p:spPr bwMode="auto">
              <a:xfrm>
                <a:off x="3286" y="2993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64" name="Line 373"/>
              <p:cNvSpPr>
                <a:spLocks noChangeShapeType="1"/>
              </p:cNvSpPr>
              <p:nvPr/>
            </p:nvSpPr>
            <p:spPr bwMode="auto">
              <a:xfrm flipV="1">
                <a:off x="3312" y="2982"/>
                <a:ext cx="20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65" name="Line 374"/>
              <p:cNvSpPr>
                <a:spLocks noChangeShapeType="1"/>
              </p:cNvSpPr>
              <p:nvPr/>
            </p:nvSpPr>
            <p:spPr bwMode="auto">
              <a:xfrm flipV="1">
                <a:off x="3343" y="2969"/>
                <a:ext cx="36" cy="2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66" name="Line 375"/>
              <p:cNvSpPr>
                <a:spLocks noChangeShapeType="1"/>
              </p:cNvSpPr>
              <p:nvPr/>
            </p:nvSpPr>
            <p:spPr bwMode="auto">
              <a:xfrm flipV="1">
                <a:off x="3357" y="2969"/>
                <a:ext cx="19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67" name="Line 376"/>
              <p:cNvSpPr>
                <a:spLocks noChangeShapeType="1"/>
              </p:cNvSpPr>
              <p:nvPr/>
            </p:nvSpPr>
            <p:spPr bwMode="auto">
              <a:xfrm flipV="1">
                <a:off x="3400" y="2962"/>
                <a:ext cx="28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68" name="Line 377"/>
              <p:cNvSpPr>
                <a:spLocks noChangeShapeType="1"/>
              </p:cNvSpPr>
              <p:nvPr/>
            </p:nvSpPr>
            <p:spPr bwMode="auto">
              <a:xfrm flipV="1">
                <a:off x="3402" y="2961"/>
                <a:ext cx="22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69" name="Line 378"/>
              <p:cNvSpPr>
                <a:spLocks noChangeShapeType="1"/>
              </p:cNvSpPr>
              <p:nvPr/>
            </p:nvSpPr>
            <p:spPr bwMode="auto">
              <a:xfrm flipV="1">
                <a:off x="3456" y="2949"/>
                <a:ext cx="29" cy="13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70" name="Line 379"/>
              <p:cNvSpPr>
                <a:spLocks noChangeShapeType="1"/>
              </p:cNvSpPr>
              <p:nvPr/>
            </p:nvSpPr>
            <p:spPr bwMode="auto">
              <a:xfrm flipV="1">
                <a:off x="3447" y="2950"/>
                <a:ext cx="19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71" name="Line 380"/>
              <p:cNvSpPr>
                <a:spLocks noChangeShapeType="1"/>
              </p:cNvSpPr>
              <p:nvPr/>
            </p:nvSpPr>
            <p:spPr bwMode="auto">
              <a:xfrm>
                <a:off x="3489" y="2947"/>
                <a:ext cx="1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72" name="Line 381"/>
              <p:cNvSpPr>
                <a:spLocks noChangeShapeType="1"/>
              </p:cNvSpPr>
              <p:nvPr/>
            </p:nvSpPr>
            <p:spPr bwMode="auto">
              <a:xfrm flipV="1">
                <a:off x="3512" y="2939"/>
                <a:ext cx="29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73" name="Line 382"/>
              <p:cNvSpPr>
                <a:spLocks noChangeShapeType="1"/>
              </p:cNvSpPr>
              <p:nvPr/>
            </p:nvSpPr>
            <p:spPr bwMode="auto">
              <a:xfrm>
                <a:off x="3508" y="2941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74" name="Line 383"/>
              <p:cNvSpPr>
                <a:spLocks noChangeShapeType="1"/>
              </p:cNvSpPr>
              <p:nvPr/>
            </p:nvSpPr>
            <p:spPr bwMode="auto">
              <a:xfrm flipV="1">
                <a:off x="3532" y="2932"/>
                <a:ext cx="19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75" name="Line 384"/>
              <p:cNvSpPr>
                <a:spLocks noChangeShapeType="1"/>
              </p:cNvSpPr>
              <p:nvPr/>
            </p:nvSpPr>
            <p:spPr bwMode="auto">
              <a:xfrm flipV="1">
                <a:off x="3565" y="2930"/>
                <a:ext cx="33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76" name="Line 385"/>
              <p:cNvSpPr>
                <a:spLocks noChangeShapeType="1"/>
              </p:cNvSpPr>
              <p:nvPr/>
            </p:nvSpPr>
            <p:spPr bwMode="auto">
              <a:xfrm flipV="1">
                <a:off x="3578" y="2923"/>
                <a:ext cx="20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77" name="Line 386"/>
              <p:cNvSpPr>
                <a:spLocks noChangeShapeType="1"/>
              </p:cNvSpPr>
              <p:nvPr/>
            </p:nvSpPr>
            <p:spPr bwMode="auto">
              <a:xfrm flipV="1">
                <a:off x="3622" y="2921"/>
                <a:ext cx="28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78" name="Line 387"/>
              <p:cNvSpPr>
                <a:spLocks noChangeShapeType="1"/>
              </p:cNvSpPr>
              <p:nvPr/>
            </p:nvSpPr>
            <p:spPr bwMode="auto">
              <a:xfrm flipV="1">
                <a:off x="3624" y="2917"/>
                <a:ext cx="20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79" name="Line 388"/>
              <p:cNvSpPr>
                <a:spLocks noChangeShapeType="1"/>
              </p:cNvSpPr>
              <p:nvPr/>
            </p:nvSpPr>
            <p:spPr bwMode="auto">
              <a:xfrm flipV="1">
                <a:off x="3678" y="2912"/>
                <a:ext cx="29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80" name="Line 389"/>
              <p:cNvSpPr>
                <a:spLocks noChangeShapeType="1"/>
              </p:cNvSpPr>
              <p:nvPr/>
            </p:nvSpPr>
            <p:spPr bwMode="auto">
              <a:xfrm flipV="1">
                <a:off x="3668" y="2910"/>
                <a:ext cx="20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81" name="Line 390"/>
              <p:cNvSpPr>
                <a:spLocks noChangeShapeType="1"/>
              </p:cNvSpPr>
              <p:nvPr/>
            </p:nvSpPr>
            <p:spPr bwMode="auto">
              <a:xfrm>
                <a:off x="3710" y="2905"/>
                <a:ext cx="14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82" name="Line 391"/>
              <p:cNvSpPr>
                <a:spLocks noChangeShapeType="1"/>
              </p:cNvSpPr>
              <p:nvPr/>
            </p:nvSpPr>
            <p:spPr bwMode="auto">
              <a:xfrm flipV="1">
                <a:off x="3733" y="2906"/>
                <a:ext cx="30" cy="1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83" name="Line 392"/>
              <p:cNvSpPr>
                <a:spLocks noChangeShapeType="1"/>
              </p:cNvSpPr>
              <p:nvPr/>
            </p:nvSpPr>
            <p:spPr bwMode="auto">
              <a:xfrm>
                <a:off x="3730" y="2905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84" name="Line 393"/>
              <p:cNvSpPr>
                <a:spLocks noChangeShapeType="1"/>
              </p:cNvSpPr>
              <p:nvPr/>
            </p:nvSpPr>
            <p:spPr bwMode="auto">
              <a:xfrm flipV="1">
                <a:off x="3754" y="2897"/>
                <a:ext cx="19" cy="9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85" name="Line 394"/>
              <p:cNvSpPr>
                <a:spLocks noChangeShapeType="1"/>
              </p:cNvSpPr>
              <p:nvPr/>
            </p:nvSpPr>
            <p:spPr bwMode="auto">
              <a:xfrm flipV="1">
                <a:off x="3787" y="2899"/>
                <a:ext cx="32" cy="7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86" name="Line 395"/>
              <p:cNvSpPr>
                <a:spLocks noChangeShapeType="1"/>
              </p:cNvSpPr>
              <p:nvPr/>
            </p:nvSpPr>
            <p:spPr bwMode="auto">
              <a:xfrm flipV="1">
                <a:off x="3800" y="2894"/>
                <a:ext cx="20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87" name="Line 396"/>
              <p:cNvSpPr>
                <a:spLocks noChangeShapeType="1"/>
              </p:cNvSpPr>
              <p:nvPr/>
            </p:nvSpPr>
            <p:spPr bwMode="auto">
              <a:xfrm flipV="1">
                <a:off x="3843" y="2894"/>
                <a:ext cx="32" cy="11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88" name="Line 397"/>
              <p:cNvSpPr>
                <a:spLocks noChangeShapeType="1"/>
              </p:cNvSpPr>
              <p:nvPr/>
            </p:nvSpPr>
            <p:spPr bwMode="auto">
              <a:xfrm>
                <a:off x="3844" y="2894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89" name="Line 398"/>
              <p:cNvSpPr>
                <a:spLocks noChangeShapeType="1"/>
              </p:cNvSpPr>
              <p:nvPr/>
            </p:nvSpPr>
            <p:spPr bwMode="auto">
              <a:xfrm flipV="1">
                <a:off x="3899" y="2888"/>
                <a:ext cx="30" cy="6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90" name="Line 399"/>
              <p:cNvSpPr>
                <a:spLocks noChangeShapeType="1"/>
              </p:cNvSpPr>
              <p:nvPr/>
            </p:nvSpPr>
            <p:spPr bwMode="auto">
              <a:xfrm>
                <a:off x="3890" y="2888"/>
                <a:ext cx="15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91" name="Line 400"/>
              <p:cNvSpPr>
                <a:spLocks noChangeShapeType="1"/>
              </p:cNvSpPr>
              <p:nvPr/>
            </p:nvSpPr>
            <p:spPr bwMode="auto">
              <a:xfrm>
                <a:off x="3929" y="2886"/>
                <a:ext cx="14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92" name="Line 401"/>
              <p:cNvSpPr>
                <a:spLocks noChangeShapeType="1"/>
              </p:cNvSpPr>
              <p:nvPr/>
            </p:nvSpPr>
            <p:spPr bwMode="auto">
              <a:xfrm flipV="1">
                <a:off x="3955" y="2884"/>
                <a:ext cx="30" cy="4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93" name="Line 402"/>
              <p:cNvSpPr>
                <a:spLocks noChangeShapeType="1"/>
              </p:cNvSpPr>
              <p:nvPr/>
            </p:nvSpPr>
            <p:spPr bwMode="auto">
              <a:xfrm>
                <a:off x="3952" y="2880"/>
                <a:ext cx="0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94" name="Line 403"/>
              <p:cNvSpPr>
                <a:spLocks noChangeShapeType="1"/>
              </p:cNvSpPr>
              <p:nvPr/>
            </p:nvSpPr>
            <p:spPr bwMode="auto">
              <a:xfrm>
                <a:off x="3976" y="2883"/>
                <a:ext cx="18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95" name="Line 404"/>
              <p:cNvSpPr>
                <a:spLocks noChangeShapeType="1"/>
              </p:cNvSpPr>
              <p:nvPr/>
            </p:nvSpPr>
            <p:spPr bwMode="auto">
              <a:xfrm flipV="1">
                <a:off x="4009" y="2880"/>
                <a:ext cx="28" cy="2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  <p:sp>
            <p:nvSpPr>
              <p:cNvPr id="24696" name="Line 405"/>
              <p:cNvSpPr>
                <a:spLocks noChangeShapeType="1"/>
              </p:cNvSpPr>
              <p:nvPr/>
            </p:nvSpPr>
            <p:spPr bwMode="auto">
              <a:xfrm>
                <a:off x="4022" y="2877"/>
                <a:ext cx="15" cy="0"/>
              </a:xfrm>
              <a:prstGeom prst="line">
                <a:avLst/>
              </a:prstGeom>
              <a:noFill/>
              <a:ln w="508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it-IT"/>
              </a:p>
            </p:txBody>
          </p:sp>
        </p:grpSp>
        <p:sp>
          <p:nvSpPr>
            <p:cNvPr id="24623" name="Line 406"/>
            <p:cNvSpPr>
              <a:spLocks noChangeShapeType="1"/>
            </p:cNvSpPr>
            <p:nvPr/>
          </p:nvSpPr>
          <p:spPr bwMode="auto">
            <a:xfrm>
              <a:off x="4056" y="2905"/>
              <a:ext cx="0" cy="592"/>
            </a:xfrm>
            <a:prstGeom prst="line">
              <a:avLst/>
            </a:prstGeom>
            <a:noFill/>
            <a:ln w="5080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it-IT"/>
            </a:p>
          </p:txBody>
        </p:sp>
      </p:grpSp>
      <p:sp>
        <p:nvSpPr>
          <p:cNvPr id="46118" name="Rectangle 492"/>
          <p:cNvSpPr>
            <a:spLocks noChangeArrowheads="1"/>
          </p:cNvSpPr>
          <p:nvPr/>
        </p:nvSpPr>
        <p:spPr bwMode="auto">
          <a:xfrm>
            <a:off x="3810000" y="990600"/>
            <a:ext cx="5937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TR</a:t>
            </a:r>
          </a:p>
        </p:txBody>
      </p:sp>
      <p:sp>
        <p:nvSpPr>
          <p:cNvPr id="507" name="Line 493"/>
          <p:cNvSpPr>
            <a:spLocks noChangeShapeType="1"/>
          </p:cNvSpPr>
          <p:nvPr/>
        </p:nvSpPr>
        <p:spPr bwMode="auto">
          <a:xfrm>
            <a:off x="3132138" y="1350963"/>
            <a:ext cx="1944687" cy="0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grpSp>
        <p:nvGrpSpPr>
          <p:cNvPr id="46120" name="Group 1"/>
          <p:cNvGrpSpPr>
            <a:grpSpLocks/>
          </p:cNvGrpSpPr>
          <p:nvPr/>
        </p:nvGrpSpPr>
        <p:grpSpPr bwMode="auto">
          <a:xfrm>
            <a:off x="1219200" y="2182813"/>
            <a:ext cx="1069975" cy="1717675"/>
            <a:chOff x="8512175" y="957060"/>
            <a:chExt cx="1824038" cy="2447925"/>
          </a:xfrm>
        </p:grpSpPr>
        <p:grpSp>
          <p:nvGrpSpPr>
            <p:cNvPr id="46932" name="Group 1529"/>
            <p:cNvGrpSpPr>
              <a:grpSpLocks/>
            </p:cNvGrpSpPr>
            <p:nvPr/>
          </p:nvGrpSpPr>
          <p:grpSpPr bwMode="auto">
            <a:xfrm>
              <a:off x="8520113" y="957060"/>
              <a:ext cx="1728787" cy="2303462"/>
              <a:chOff x="144" y="528"/>
              <a:chExt cx="5264" cy="3360"/>
            </a:xfrm>
          </p:grpSpPr>
          <p:sp>
            <p:nvSpPr>
              <p:cNvPr id="47281" name="Line 1530"/>
              <p:cNvSpPr>
                <a:spLocks noChangeShapeType="1"/>
              </p:cNvSpPr>
              <p:nvPr/>
            </p:nvSpPr>
            <p:spPr bwMode="auto">
              <a:xfrm flipV="1">
                <a:off x="144" y="528"/>
                <a:ext cx="96" cy="168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82" name="Line 1531"/>
              <p:cNvSpPr>
                <a:spLocks noChangeShapeType="1"/>
              </p:cNvSpPr>
              <p:nvPr/>
            </p:nvSpPr>
            <p:spPr bwMode="auto">
              <a:xfrm>
                <a:off x="288" y="576"/>
                <a:ext cx="48" cy="33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83" name="Line 1532"/>
              <p:cNvSpPr>
                <a:spLocks noChangeShapeType="1"/>
              </p:cNvSpPr>
              <p:nvPr/>
            </p:nvSpPr>
            <p:spPr bwMode="auto">
              <a:xfrm>
                <a:off x="480" y="720"/>
                <a:ext cx="48" cy="30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84" name="Line 1533"/>
              <p:cNvSpPr>
                <a:spLocks noChangeShapeType="1"/>
              </p:cNvSpPr>
              <p:nvPr/>
            </p:nvSpPr>
            <p:spPr bwMode="auto">
              <a:xfrm>
                <a:off x="672" y="864"/>
                <a:ext cx="48" cy="27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85" name="Line 1534"/>
              <p:cNvSpPr>
                <a:spLocks noChangeShapeType="1"/>
              </p:cNvSpPr>
              <p:nvPr/>
            </p:nvSpPr>
            <p:spPr bwMode="auto">
              <a:xfrm>
                <a:off x="864" y="1056"/>
                <a:ext cx="80" cy="25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86" name="Line 1535"/>
              <p:cNvSpPr>
                <a:spLocks noChangeShapeType="1"/>
              </p:cNvSpPr>
              <p:nvPr/>
            </p:nvSpPr>
            <p:spPr bwMode="auto">
              <a:xfrm flipH="1">
                <a:off x="368" y="720"/>
                <a:ext cx="64" cy="316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87" name="Line 1536"/>
              <p:cNvSpPr>
                <a:spLocks noChangeShapeType="1"/>
              </p:cNvSpPr>
              <p:nvPr/>
            </p:nvSpPr>
            <p:spPr bwMode="auto">
              <a:xfrm flipH="1">
                <a:off x="576" y="856"/>
                <a:ext cx="80" cy="288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88" name="Line 1537"/>
              <p:cNvSpPr>
                <a:spLocks noChangeShapeType="1"/>
              </p:cNvSpPr>
              <p:nvPr/>
            </p:nvSpPr>
            <p:spPr bwMode="auto">
              <a:xfrm flipH="1">
                <a:off x="768" y="1048"/>
                <a:ext cx="64" cy="26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89" name="Line 1538"/>
              <p:cNvSpPr>
                <a:spLocks noChangeShapeType="1"/>
              </p:cNvSpPr>
              <p:nvPr/>
            </p:nvSpPr>
            <p:spPr bwMode="auto">
              <a:xfrm flipH="1">
                <a:off x="960" y="1144"/>
                <a:ext cx="96" cy="245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90" name="Line 1539"/>
              <p:cNvSpPr>
                <a:spLocks noChangeShapeType="1"/>
              </p:cNvSpPr>
              <p:nvPr/>
            </p:nvSpPr>
            <p:spPr bwMode="auto">
              <a:xfrm flipH="1">
                <a:off x="1176" y="1152"/>
                <a:ext cx="72" cy="23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91" name="Line 1540"/>
              <p:cNvSpPr>
                <a:spLocks noChangeShapeType="1"/>
              </p:cNvSpPr>
              <p:nvPr/>
            </p:nvSpPr>
            <p:spPr bwMode="auto">
              <a:xfrm flipH="1">
                <a:off x="1376" y="1248"/>
                <a:ext cx="64" cy="20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92" name="Line 1541"/>
              <p:cNvSpPr>
                <a:spLocks noChangeShapeType="1"/>
              </p:cNvSpPr>
              <p:nvPr/>
            </p:nvSpPr>
            <p:spPr bwMode="auto">
              <a:xfrm flipH="1">
                <a:off x="1600" y="1352"/>
                <a:ext cx="40" cy="19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93" name="Line 1542"/>
              <p:cNvSpPr>
                <a:spLocks noChangeShapeType="1"/>
              </p:cNvSpPr>
              <p:nvPr/>
            </p:nvSpPr>
            <p:spPr bwMode="auto">
              <a:xfrm flipH="1">
                <a:off x="1768" y="1448"/>
                <a:ext cx="104" cy="175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94" name="Line 1543"/>
              <p:cNvSpPr>
                <a:spLocks noChangeShapeType="1"/>
              </p:cNvSpPr>
              <p:nvPr/>
            </p:nvSpPr>
            <p:spPr bwMode="auto">
              <a:xfrm flipH="1">
                <a:off x="1968" y="1544"/>
                <a:ext cx="56" cy="15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95" name="Line 1544"/>
              <p:cNvSpPr>
                <a:spLocks noChangeShapeType="1"/>
              </p:cNvSpPr>
              <p:nvPr/>
            </p:nvSpPr>
            <p:spPr bwMode="auto">
              <a:xfrm flipH="1">
                <a:off x="2192" y="1584"/>
                <a:ext cx="80" cy="1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96" name="Line 1545"/>
              <p:cNvSpPr>
                <a:spLocks noChangeShapeType="1"/>
              </p:cNvSpPr>
              <p:nvPr/>
            </p:nvSpPr>
            <p:spPr bwMode="auto">
              <a:xfrm flipH="1">
                <a:off x="2384" y="1632"/>
                <a:ext cx="80" cy="140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97" name="Line 1546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40" cy="23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98" name="Line 1547"/>
              <p:cNvSpPr>
                <a:spLocks noChangeShapeType="1"/>
              </p:cNvSpPr>
              <p:nvPr/>
            </p:nvSpPr>
            <p:spPr bwMode="auto">
              <a:xfrm>
                <a:off x="1304" y="1200"/>
                <a:ext cx="72" cy="21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99" name="Line 1548"/>
              <p:cNvSpPr>
                <a:spLocks noChangeShapeType="1"/>
              </p:cNvSpPr>
              <p:nvPr/>
            </p:nvSpPr>
            <p:spPr bwMode="auto">
              <a:xfrm>
                <a:off x="1464" y="1248"/>
                <a:ext cx="104" cy="20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00" name="Line 1549"/>
              <p:cNvSpPr>
                <a:spLocks noChangeShapeType="1"/>
              </p:cNvSpPr>
              <p:nvPr/>
            </p:nvSpPr>
            <p:spPr bwMode="auto">
              <a:xfrm>
                <a:off x="1672" y="1344"/>
                <a:ext cx="72" cy="17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01" name="Line 1550"/>
              <p:cNvSpPr>
                <a:spLocks noChangeShapeType="1"/>
              </p:cNvSpPr>
              <p:nvPr/>
            </p:nvSpPr>
            <p:spPr bwMode="auto">
              <a:xfrm>
                <a:off x="1896" y="1440"/>
                <a:ext cx="48" cy="166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02" name="Line 1551"/>
              <p:cNvSpPr>
                <a:spLocks noChangeShapeType="1"/>
              </p:cNvSpPr>
              <p:nvPr/>
            </p:nvSpPr>
            <p:spPr bwMode="auto">
              <a:xfrm>
                <a:off x="2064" y="1536"/>
                <a:ext cx="104" cy="1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03" name="Line 1552"/>
              <p:cNvSpPr>
                <a:spLocks noChangeShapeType="1"/>
              </p:cNvSpPr>
              <p:nvPr/>
            </p:nvSpPr>
            <p:spPr bwMode="auto">
              <a:xfrm>
                <a:off x="2296" y="1584"/>
                <a:ext cx="72" cy="13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04" name="Line 1553"/>
              <p:cNvSpPr>
                <a:spLocks noChangeShapeType="1"/>
              </p:cNvSpPr>
              <p:nvPr/>
            </p:nvSpPr>
            <p:spPr bwMode="auto">
              <a:xfrm flipH="1">
                <a:off x="2592" y="1680"/>
                <a:ext cx="64" cy="13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05" name="Line 1554"/>
              <p:cNvSpPr>
                <a:spLocks noChangeShapeType="1"/>
              </p:cNvSpPr>
              <p:nvPr/>
            </p:nvSpPr>
            <p:spPr bwMode="auto">
              <a:xfrm flipH="1">
                <a:off x="2792" y="1728"/>
                <a:ext cx="72" cy="11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06" name="Line 1555"/>
              <p:cNvSpPr>
                <a:spLocks noChangeShapeType="1"/>
              </p:cNvSpPr>
              <p:nvPr/>
            </p:nvSpPr>
            <p:spPr bwMode="auto">
              <a:xfrm flipH="1">
                <a:off x="2984" y="1824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07" name="Line 1556"/>
              <p:cNvSpPr>
                <a:spLocks noChangeShapeType="1"/>
              </p:cNvSpPr>
              <p:nvPr/>
            </p:nvSpPr>
            <p:spPr bwMode="auto">
              <a:xfrm flipH="1">
                <a:off x="3176" y="1792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08" name="Line 1557"/>
              <p:cNvSpPr>
                <a:spLocks noChangeShapeType="1"/>
              </p:cNvSpPr>
              <p:nvPr/>
            </p:nvSpPr>
            <p:spPr bwMode="auto">
              <a:xfrm flipH="1">
                <a:off x="3376" y="1888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09" name="Line 1558"/>
              <p:cNvSpPr>
                <a:spLocks noChangeShapeType="1"/>
              </p:cNvSpPr>
              <p:nvPr/>
            </p:nvSpPr>
            <p:spPr bwMode="auto">
              <a:xfrm flipH="1">
                <a:off x="3568" y="1872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10" name="Line 1559"/>
              <p:cNvSpPr>
                <a:spLocks noChangeShapeType="1"/>
              </p:cNvSpPr>
              <p:nvPr/>
            </p:nvSpPr>
            <p:spPr bwMode="auto">
              <a:xfrm flipH="1">
                <a:off x="3792" y="1896"/>
                <a:ext cx="72" cy="7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11" name="Line 1560"/>
              <p:cNvSpPr>
                <a:spLocks noChangeShapeType="1"/>
              </p:cNvSpPr>
              <p:nvPr/>
            </p:nvSpPr>
            <p:spPr bwMode="auto">
              <a:xfrm>
                <a:off x="2488" y="1632"/>
                <a:ext cx="96" cy="13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12" name="Line 1561"/>
              <p:cNvSpPr>
                <a:spLocks noChangeShapeType="1"/>
              </p:cNvSpPr>
              <p:nvPr/>
            </p:nvSpPr>
            <p:spPr bwMode="auto">
              <a:xfrm>
                <a:off x="2672" y="1656"/>
                <a:ext cx="104" cy="126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13" name="Line 1562"/>
              <p:cNvSpPr>
                <a:spLocks noChangeShapeType="1"/>
              </p:cNvSpPr>
              <p:nvPr/>
            </p:nvSpPr>
            <p:spPr bwMode="auto">
              <a:xfrm>
                <a:off x="2872" y="1728"/>
                <a:ext cx="88" cy="108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14" name="Line 1563"/>
              <p:cNvSpPr>
                <a:spLocks noChangeShapeType="1"/>
              </p:cNvSpPr>
              <p:nvPr/>
            </p:nvSpPr>
            <p:spPr bwMode="auto">
              <a:xfrm>
                <a:off x="30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15" name="Line 1564"/>
              <p:cNvSpPr>
                <a:spLocks noChangeShapeType="1"/>
              </p:cNvSpPr>
              <p:nvPr/>
            </p:nvSpPr>
            <p:spPr bwMode="auto">
              <a:xfrm>
                <a:off x="32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16" name="Line 1565"/>
              <p:cNvSpPr>
                <a:spLocks noChangeShapeType="1"/>
              </p:cNvSpPr>
              <p:nvPr/>
            </p:nvSpPr>
            <p:spPr bwMode="auto">
              <a:xfrm>
                <a:off x="3472" y="1872"/>
                <a:ext cx="88" cy="8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17" name="Line 1566"/>
              <p:cNvSpPr>
                <a:spLocks noChangeShapeType="1"/>
              </p:cNvSpPr>
              <p:nvPr/>
            </p:nvSpPr>
            <p:spPr bwMode="auto">
              <a:xfrm>
                <a:off x="3680" y="1864"/>
                <a:ext cx="88" cy="8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18" name="Line 1567"/>
              <p:cNvSpPr>
                <a:spLocks noChangeShapeType="1"/>
              </p:cNvSpPr>
              <p:nvPr/>
            </p:nvSpPr>
            <p:spPr bwMode="auto">
              <a:xfrm>
                <a:off x="3888" y="1880"/>
                <a:ext cx="88" cy="7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19" name="Line 1568"/>
              <p:cNvSpPr>
                <a:spLocks noChangeShapeType="1"/>
              </p:cNvSpPr>
              <p:nvPr/>
            </p:nvSpPr>
            <p:spPr bwMode="auto">
              <a:xfrm>
                <a:off x="4104" y="1920"/>
                <a:ext cx="72" cy="7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20" name="Line 1569"/>
              <p:cNvSpPr>
                <a:spLocks noChangeShapeType="1"/>
              </p:cNvSpPr>
              <p:nvPr/>
            </p:nvSpPr>
            <p:spPr bwMode="auto">
              <a:xfrm>
                <a:off x="4296" y="2016"/>
                <a:ext cx="64" cy="5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21" name="Line 1570"/>
              <p:cNvSpPr>
                <a:spLocks noChangeShapeType="1"/>
              </p:cNvSpPr>
              <p:nvPr/>
            </p:nvSpPr>
            <p:spPr bwMode="auto">
              <a:xfrm>
                <a:off x="4496" y="2016"/>
                <a:ext cx="80" cy="5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22" name="Line 1571"/>
              <p:cNvSpPr>
                <a:spLocks noChangeShapeType="1"/>
              </p:cNvSpPr>
              <p:nvPr/>
            </p:nvSpPr>
            <p:spPr bwMode="auto">
              <a:xfrm>
                <a:off x="4712" y="2032"/>
                <a:ext cx="56" cy="4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23" name="Line 1572"/>
              <p:cNvSpPr>
                <a:spLocks noChangeShapeType="1"/>
              </p:cNvSpPr>
              <p:nvPr/>
            </p:nvSpPr>
            <p:spPr bwMode="auto">
              <a:xfrm>
                <a:off x="4888" y="2016"/>
                <a:ext cx="72" cy="48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24" name="Line 1573"/>
              <p:cNvSpPr>
                <a:spLocks noChangeShapeType="1"/>
              </p:cNvSpPr>
              <p:nvPr/>
            </p:nvSpPr>
            <p:spPr bwMode="auto">
              <a:xfrm>
                <a:off x="5072" y="2072"/>
                <a:ext cx="64" cy="3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25" name="Line 1574"/>
              <p:cNvSpPr>
                <a:spLocks noChangeShapeType="1"/>
              </p:cNvSpPr>
              <p:nvPr/>
            </p:nvSpPr>
            <p:spPr bwMode="auto">
              <a:xfrm flipH="1">
                <a:off x="4008" y="1920"/>
                <a:ext cx="72" cy="7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26" name="Line 1575"/>
              <p:cNvSpPr>
                <a:spLocks noChangeShapeType="1"/>
              </p:cNvSpPr>
              <p:nvPr/>
            </p:nvSpPr>
            <p:spPr bwMode="auto">
              <a:xfrm flipH="1">
                <a:off x="4200" y="1984"/>
                <a:ext cx="72" cy="64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27" name="Line 1576"/>
              <p:cNvSpPr>
                <a:spLocks noChangeShapeType="1"/>
              </p:cNvSpPr>
              <p:nvPr/>
            </p:nvSpPr>
            <p:spPr bwMode="auto">
              <a:xfrm flipH="1">
                <a:off x="4392" y="2016"/>
                <a:ext cx="72" cy="60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28" name="Line 1577"/>
              <p:cNvSpPr>
                <a:spLocks noChangeShapeType="1"/>
              </p:cNvSpPr>
              <p:nvPr/>
            </p:nvSpPr>
            <p:spPr bwMode="auto">
              <a:xfrm flipH="1">
                <a:off x="4600" y="2032"/>
                <a:ext cx="88" cy="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29" name="Line 1578"/>
              <p:cNvSpPr>
                <a:spLocks noChangeShapeType="1"/>
              </p:cNvSpPr>
              <p:nvPr/>
            </p:nvSpPr>
            <p:spPr bwMode="auto">
              <a:xfrm flipH="1">
                <a:off x="4776" y="2032"/>
                <a:ext cx="88" cy="4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30" name="Line 1579"/>
              <p:cNvSpPr>
                <a:spLocks noChangeShapeType="1"/>
              </p:cNvSpPr>
              <p:nvPr/>
            </p:nvSpPr>
            <p:spPr bwMode="auto">
              <a:xfrm flipH="1">
                <a:off x="4968" y="2072"/>
                <a:ext cx="88" cy="4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31" name="Line 1580"/>
              <p:cNvSpPr>
                <a:spLocks noChangeShapeType="1"/>
              </p:cNvSpPr>
              <p:nvPr/>
            </p:nvSpPr>
            <p:spPr bwMode="auto">
              <a:xfrm>
                <a:off x="5232" y="2112"/>
                <a:ext cx="56" cy="2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32" name="Line 1581"/>
              <p:cNvSpPr>
                <a:spLocks noChangeShapeType="1"/>
              </p:cNvSpPr>
              <p:nvPr/>
            </p:nvSpPr>
            <p:spPr bwMode="auto">
              <a:xfrm flipH="1">
                <a:off x="5152" y="2112"/>
                <a:ext cx="80" cy="32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33" name="Line 1582"/>
              <p:cNvSpPr>
                <a:spLocks noChangeShapeType="1"/>
              </p:cNvSpPr>
              <p:nvPr/>
            </p:nvSpPr>
            <p:spPr bwMode="auto">
              <a:xfrm flipH="1">
                <a:off x="5296" y="2144"/>
                <a:ext cx="64" cy="25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334" name="Line 1583"/>
              <p:cNvSpPr>
                <a:spLocks noChangeShapeType="1"/>
              </p:cNvSpPr>
              <p:nvPr/>
            </p:nvSpPr>
            <p:spPr bwMode="auto">
              <a:xfrm>
                <a:off x="5376" y="2152"/>
                <a:ext cx="32" cy="20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933" name="Group 1587"/>
            <p:cNvGrpSpPr>
              <a:grpSpLocks/>
            </p:cNvGrpSpPr>
            <p:nvPr/>
          </p:nvGrpSpPr>
          <p:grpSpPr bwMode="auto">
            <a:xfrm>
              <a:off x="8512175" y="1604760"/>
              <a:ext cx="1647825" cy="1008062"/>
              <a:chOff x="144" y="528"/>
              <a:chExt cx="5264" cy="3360"/>
            </a:xfrm>
          </p:grpSpPr>
          <p:sp>
            <p:nvSpPr>
              <p:cNvPr id="47227" name="Line 1588"/>
              <p:cNvSpPr>
                <a:spLocks noChangeShapeType="1"/>
              </p:cNvSpPr>
              <p:nvPr/>
            </p:nvSpPr>
            <p:spPr bwMode="auto">
              <a:xfrm flipV="1">
                <a:off x="144" y="528"/>
                <a:ext cx="96" cy="168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28" name="Line 1589"/>
              <p:cNvSpPr>
                <a:spLocks noChangeShapeType="1"/>
              </p:cNvSpPr>
              <p:nvPr/>
            </p:nvSpPr>
            <p:spPr bwMode="auto">
              <a:xfrm>
                <a:off x="288" y="576"/>
                <a:ext cx="48" cy="33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29" name="Line 1590"/>
              <p:cNvSpPr>
                <a:spLocks noChangeShapeType="1"/>
              </p:cNvSpPr>
              <p:nvPr/>
            </p:nvSpPr>
            <p:spPr bwMode="auto">
              <a:xfrm>
                <a:off x="480" y="720"/>
                <a:ext cx="48" cy="30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30" name="Line 1591"/>
              <p:cNvSpPr>
                <a:spLocks noChangeShapeType="1"/>
              </p:cNvSpPr>
              <p:nvPr/>
            </p:nvSpPr>
            <p:spPr bwMode="auto">
              <a:xfrm>
                <a:off x="672" y="864"/>
                <a:ext cx="48" cy="27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31" name="Line 1592"/>
              <p:cNvSpPr>
                <a:spLocks noChangeShapeType="1"/>
              </p:cNvSpPr>
              <p:nvPr/>
            </p:nvSpPr>
            <p:spPr bwMode="auto">
              <a:xfrm>
                <a:off x="864" y="1056"/>
                <a:ext cx="80" cy="25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32" name="Line 1593"/>
              <p:cNvSpPr>
                <a:spLocks noChangeShapeType="1"/>
              </p:cNvSpPr>
              <p:nvPr/>
            </p:nvSpPr>
            <p:spPr bwMode="auto">
              <a:xfrm flipH="1">
                <a:off x="368" y="720"/>
                <a:ext cx="64" cy="316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33" name="Line 1594"/>
              <p:cNvSpPr>
                <a:spLocks noChangeShapeType="1"/>
              </p:cNvSpPr>
              <p:nvPr/>
            </p:nvSpPr>
            <p:spPr bwMode="auto">
              <a:xfrm flipH="1">
                <a:off x="576" y="856"/>
                <a:ext cx="80" cy="288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34" name="Line 1595"/>
              <p:cNvSpPr>
                <a:spLocks noChangeShapeType="1"/>
              </p:cNvSpPr>
              <p:nvPr/>
            </p:nvSpPr>
            <p:spPr bwMode="auto">
              <a:xfrm flipH="1">
                <a:off x="768" y="1048"/>
                <a:ext cx="64" cy="26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35" name="Line 1596"/>
              <p:cNvSpPr>
                <a:spLocks noChangeShapeType="1"/>
              </p:cNvSpPr>
              <p:nvPr/>
            </p:nvSpPr>
            <p:spPr bwMode="auto">
              <a:xfrm flipH="1">
                <a:off x="960" y="1144"/>
                <a:ext cx="96" cy="245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36" name="Line 1597"/>
              <p:cNvSpPr>
                <a:spLocks noChangeShapeType="1"/>
              </p:cNvSpPr>
              <p:nvPr/>
            </p:nvSpPr>
            <p:spPr bwMode="auto">
              <a:xfrm flipH="1">
                <a:off x="1176" y="1152"/>
                <a:ext cx="72" cy="23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37" name="Line 1598"/>
              <p:cNvSpPr>
                <a:spLocks noChangeShapeType="1"/>
              </p:cNvSpPr>
              <p:nvPr/>
            </p:nvSpPr>
            <p:spPr bwMode="auto">
              <a:xfrm flipH="1">
                <a:off x="1376" y="1248"/>
                <a:ext cx="64" cy="20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38" name="Line 1599"/>
              <p:cNvSpPr>
                <a:spLocks noChangeShapeType="1"/>
              </p:cNvSpPr>
              <p:nvPr/>
            </p:nvSpPr>
            <p:spPr bwMode="auto">
              <a:xfrm flipH="1">
                <a:off x="1600" y="1352"/>
                <a:ext cx="40" cy="19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39" name="Line 1600"/>
              <p:cNvSpPr>
                <a:spLocks noChangeShapeType="1"/>
              </p:cNvSpPr>
              <p:nvPr/>
            </p:nvSpPr>
            <p:spPr bwMode="auto">
              <a:xfrm flipH="1">
                <a:off x="1768" y="1448"/>
                <a:ext cx="104" cy="175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40" name="Line 1601"/>
              <p:cNvSpPr>
                <a:spLocks noChangeShapeType="1"/>
              </p:cNvSpPr>
              <p:nvPr/>
            </p:nvSpPr>
            <p:spPr bwMode="auto">
              <a:xfrm flipH="1">
                <a:off x="1968" y="1544"/>
                <a:ext cx="56" cy="15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41" name="Line 1602"/>
              <p:cNvSpPr>
                <a:spLocks noChangeShapeType="1"/>
              </p:cNvSpPr>
              <p:nvPr/>
            </p:nvSpPr>
            <p:spPr bwMode="auto">
              <a:xfrm flipH="1">
                <a:off x="2192" y="1584"/>
                <a:ext cx="80" cy="1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42" name="Line 1603"/>
              <p:cNvSpPr>
                <a:spLocks noChangeShapeType="1"/>
              </p:cNvSpPr>
              <p:nvPr/>
            </p:nvSpPr>
            <p:spPr bwMode="auto">
              <a:xfrm flipH="1">
                <a:off x="2384" y="1632"/>
                <a:ext cx="80" cy="140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43" name="Line 1604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40" cy="23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44" name="Line 1605"/>
              <p:cNvSpPr>
                <a:spLocks noChangeShapeType="1"/>
              </p:cNvSpPr>
              <p:nvPr/>
            </p:nvSpPr>
            <p:spPr bwMode="auto">
              <a:xfrm>
                <a:off x="1304" y="1200"/>
                <a:ext cx="72" cy="21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45" name="Line 1606"/>
              <p:cNvSpPr>
                <a:spLocks noChangeShapeType="1"/>
              </p:cNvSpPr>
              <p:nvPr/>
            </p:nvSpPr>
            <p:spPr bwMode="auto">
              <a:xfrm>
                <a:off x="1464" y="1248"/>
                <a:ext cx="104" cy="20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46" name="Line 1607"/>
              <p:cNvSpPr>
                <a:spLocks noChangeShapeType="1"/>
              </p:cNvSpPr>
              <p:nvPr/>
            </p:nvSpPr>
            <p:spPr bwMode="auto">
              <a:xfrm>
                <a:off x="1672" y="1344"/>
                <a:ext cx="72" cy="17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47" name="Line 1608"/>
              <p:cNvSpPr>
                <a:spLocks noChangeShapeType="1"/>
              </p:cNvSpPr>
              <p:nvPr/>
            </p:nvSpPr>
            <p:spPr bwMode="auto">
              <a:xfrm>
                <a:off x="1896" y="1440"/>
                <a:ext cx="48" cy="166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48" name="Line 1609"/>
              <p:cNvSpPr>
                <a:spLocks noChangeShapeType="1"/>
              </p:cNvSpPr>
              <p:nvPr/>
            </p:nvSpPr>
            <p:spPr bwMode="auto">
              <a:xfrm>
                <a:off x="2064" y="1536"/>
                <a:ext cx="104" cy="1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49" name="Line 1610"/>
              <p:cNvSpPr>
                <a:spLocks noChangeShapeType="1"/>
              </p:cNvSpPr>
              <p:nvPr/>
            </p:nvSpPr>
            <p:spPr bwMode="auto">
              <a:xfrm>
                <a:off x="2296" y="1584"/>
                <a:ext cx="72" cy="13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50" name="Line 1611"/>
              <p:cNvSpPr>
                <a:spLocks noChangeShapeType="1"/>
              </p:cNvSpPr>
              <p:nvPr/>
            </p:nvSpPr>
            <p:spPr bwMode="auto">
              <a:xfrm flipH="1">
                <a:off x="2592" y="1680"/>
                <a:ext cx="64" cy="13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51" name="Line 1612"/>
              <p:cNvSpPr>
                <a:spLocks noChangeShapeType="1"/>
              </p:cNvSpPr>
              <p:nvPr/>
            </p:nvSpPr>
            <p:spPr bwMode="auto">
              <a:xfrm flipH="1">
                <a:off x="2792" y="1728"/>
                <a:ext cx="72" cy="11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52" name="Line 1613"/>
              <p:cNvSpPr>
                <a:spLocks noChangeShapeType="1"/>
              </p:cNvSpPr>
              <p:nvPr/>
            </p:nvSpPr>
            <p:spPr bwMode="auto">
              <a:xfrm flipH="1">
                <a:off x="2984" y="1824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53" name="Line 1614"/>
              <p:cNvSpPr>
                <a:spLocks noChangeShapeType="1"/>
              </p:cNvSpPr>
              <p:nvPr/>
            </p:nvSpPr>
            <p:spPr bwMode="auto">
              <a:xfrm flipH="1">
                <a:off x="3176" y="1792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54" name="Line 1615"/>
              <p:cNvSpPr>
                <a:spLocks noChangeShapeType="1"/>
              </p:cNvSpPr>
              <p:nvPr/>
            </p:nvSpPr>
            <p:spPr bwMode="auto">
              <a:xfrm flipH="1">
                <a:off x="3376" y="1888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55" name="Line 1616"/>
              <p:cNvSpPr>
                <a:spLocks noChangeShapeType="1"/>
              </p:cNvSpPr>
              <p:nvPr/>
            </p:nvSpPr>
            <p:spPr bwMode="auto">
              <a:xfrm flipH="1">
                <a:off x="3568" y="1872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56" name="Line 1617"/>
              <p:cNvSpPr>
                <a:spLocks noChangeShapeType="1"/>
              </p:cNvSpPr>
              <p:nvPr/>
            </p:nvSpPr>
            <p:spPr bwMode="auto">
              <a:xfrm flipH="1">
                <a:off x="3792" y="1896"/>
                <a:ext cx="72" cy="7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57" name="Line 1618"/>
              <p:cNvSpPr>
                <a:spLocks noChangeShapeType="1"/>
              </p:cNvSpPr>
              <p:nvPr/>
            </p:nvSpPr>
            <p:spPr bwMode="auto">
              <a:xfrm>
                <a:off x="2488" y="1632"/>
                <a:ext cx="96" cy="13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58" name="Line 1619"/>
              <p:cNvSpPr>
                <a:spLocks noChangeShapeType="1"/>
              </p:cNvSpPr>
              <p:nvPr/>
            </p:nvSpPr>
            <p:spPr bwMode="auto">
              <a:xfrm>
                <a:off x="2672" y="1656"/>
                <a:ext cx="104" cy="126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59" name="Line 1620"/>
              <p:cNvSpPr>
                <a:spLocks noChangeShapeType="1"/>
              </p:cNvSpPr>
              <p:nvPr/>
            </p:nvSpPr>
            <p:spPr bwMode="auto">
              <a:xfrm>
                <a:off x="2872" y="1728"/>
                <a:ext cx="88" cy="108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60" name="Line 1621"/>
              <p:cNvSpPr>
                <a:spLocks noChangeShapeType="1"/>
              </p:cNvSpPr>
              <p:nvPr/>
            </p:nvSpPr>
            <p:spPr bwMode="auto">
              <a:xfrm>
                <a:off x="30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61" name="Line 1622"/>
              <p:cNvSpPr>
                <a:spLocks noChangeShapeType="1"/>
              </p:cNvSpPr>
              <p:nvPr/>
            </p:nvSpPr>
            <p:spPr bwMode="auto">
              <a:xfrm>
                <a:off x="32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62" name="Line 1623"/>
              <p:cNvSpPr>
                <a:spLocks noChangeShapeType="1"/>
              </p:cNvSpPr>
              <p:nvPr/>
            </p:nvSpPr>
            <p:spPr bwMode="auto">
              <a:xfrm>
                <a:off x="3472" y="1872"/>
                <a:ext cx="88" cy="8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63" name="Line 1624"/>
              <p:cNvSpPr>
                <a:spLocks noChangeShapeType="1"/>
              </p:cNvSpPr>
              <p:nvPr/>
            </p:nvSpPr>
            <p:spPr bwMode="auto">
              <a:xfrm>
                <a:off x="3680" y="1864"/>
                <a:ext cx="88" cy="8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64" name="Line 1625"/>
              <p:cNvSpPr>
                <a:spLocks noChangeShapeType="1"/>
              </p:cNvSpPr>
              <p:nvPr/>
            </p:nvSpPr>
            <p:spPr bwMode="auto">
              <a:xfrm>
                <a:off x="3888" y="1880"/>
                <a:ext cx="88" cy="7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65" name="Line 1626"/>
              <p:cNvSpPr>
                <a:spLocks noChangeShapeType="1"/>
              </p:cNvSpPr>
              <p:nvPr/>
            </p:nvSpPr>
            <p:spPr bwMode="auto">
              <a:xfrm>
                <a:off x="4104" y="1920"/>
                <a:ext cx="72" cy="7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66" name="Line 1627"/>
              <p:cNvSpPr>
                <a:spLocks noChangeShapeType="1"/>
              </p:cNvSpPr>
              <p:nvPr/>
            </p:nvSpPr>
            <p:spPr bwMode="auto">
              <a:xfrm>
                <a:off x="4296" y="2016"/>
                <a:ext cx="64" cy="5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67" name="Line 1628"/>
              <p:cNvSpPr>
                <a:spLocks noChangeShapeType="1"/>
              </p:cNvSpPr>
              <p:nvPr/>
            </p:nvSpPr>
            <p:spPr bwMode="auto">
              <a:xfrm>
                <a:off x="4496" y="2016"/>
                <a:ext cx="80" cy="5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68" name="Line 1629"/>
              <p:cNvSpPr>
                <a:spLocks noChangeShapeType="1"/>
              </p:cNvSpPr>
              <p:nvPr/>
            </p:nvSpPr>
            <p:spPr bwMode="auto">
              <a:xfrm>
                <a:off x="4712" y="2032"/>
                <a:ext cx="56" cy="4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69" name="Line 1630"/>
              <p:cNvSpPr>
                <a:spLocks noChangeShapeType="1"/>
              </p:cNvSpPr>
              <p:nvPr/>
            </p:nvSpPr>
            <p:spPr bwMode="auto">
              <a:xfrm>
                <a:off x="4888" y="2016"/>
                <a:ext cx="72" cy="48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70" name="Line 1631"/>
              <p:cNvSpPr>
                <a:spLocks noChangeShapeType="1"/>
              </p:cNvSpPr>
              <p:nvPr/>
            </p:nvSpPr>
            <p:spPr bwMode="auto">
              <a:xfrm>
                <a:off x="5072" y="2072"/>
                <a:ext cx="64" cy="3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71" name="Line 1632"/>
              <p:cNvSpPr>
                <a:spLocks noChangeShapeType="1"/>
              </p:cNvSpPr>
              <p:nvPr/>
            </p:nvSpPr>
            <p:spPr bwMode="auto">
              <a:xfrm flipH="1">
                <a:off x="4008" y="1920"/>
                <a:ext cx="72" cy="7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72" name="Line 1633"/>
              <p:cNvSpPr>
                <a:spLocks noChangeShapeType="1"/>
              </p:cNvSpPr>
              <p:nvPr/>
            </p:nvSpPr>
            <p:spPr bwMode="auto">
              <a:xfrm flipH="1">
                <a:off x="4200" y="1984"/>
                <a:ext cx="72" cy="64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73" name="Line 1634"/>
              <p:cNvSpPr>
                <a:spLocks noChangeShapeType="1"/>
              </p:cNvSpPr>
              <p:nvPr/>
            </p:nvSpPr>
            <p:spPr bwMode="auto">
              <a:xfrm flipH="1">
                <a:off x="4392" y="2016"/>
                <a:ext cx="72" cy="60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74" name="Line 1635"/>
              <p:cNvSpPr>
                <a:spLocks noChangeShapeType="1"/>
              </p:cNvSpPr>
              <p:nvPr/>
            </p:nvSpPr>
            <p:spPr bwMode="auto">
              <a:xfrm flipH="1">
                <a:off x="4600" y="2032"/>
                <a:ext cx="88" cy="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75" name="Line 1636"/>
              <p:cNvSpPr>
                <a:spLocks noChangeShapeType="1"/>
              </p:cNvSpPr>
              <p:nvPr/>
            </p:nvSpPr>
            <p:spPr bwMode="auto">
              <a:xfrm flipH="1">
                <a:off x="4776" y="2032"/>
                <a:ext cx="88" cy="4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76" name="Line 1637"/>
              <p:cNvSpPr>
                <a:spLocks noChangeShapeType="1"/>
              </p:cNvSpPr>
              <p:nvPr/>
            </p:nvSpPr>
            <p:spPr bwMode="auto">
              <a:xfrm flipH="1">
                <a:off x="4968" y="2072"/>
                <a:ext cx="88" cy="4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77" name="Line 1638"/>
              <p:cNvSpPr>
                <a:spLocks noChangeShapeType="1"/>
              </p:cNvSpPr>
              <p:nvPr/>
            </p:nvSpPr>
            <p:spPr bwMode="auto">
              <a:xfrm>
                <a:off x="5232" y="2112"/>
                <a:ext cx="56" cy="2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78" name="Line 1639"/>
              <p:cNvSpPr>
                <a:spLocks noChangeShapeType="1"/>
              </p:cNvSpPr>
              <p:nvPr/>
            </p:nvSpPr>
            <p:spPr bwMode="auto">
              <a:xfrm flipH="1">
                <a:off x="5152" y="2112"/>
                <a:ext cx="80" cy="32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79" name="Line 1640"/>
              <p:cNvSpPr>
                <a:spLocks noChangeShapeType="1"/>
              </p:cNvSpPr>
              <p:nvPr/>
            </p:nvSpPr>
            <p:spPr bwMode="auto">
              <a:xfrm flipH="1">
                <a:off x="5296" y="2144"/>
                <a:ext cx="64" cy="25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80" name="Line 1641"/>
              <p:cNvSpPr>
                <a:spLocks noChangeShapeType="1"/>
              </p:cNvSpPr>
              <p:nvPr/>
            </p:nvSpPr>
            <p:spPr bwMode="auto">
              <a:xfrm>
                <a:off x="5376" y="2152"/>
                <a:ext cx="32" cy="20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934" name="Group 1642"/>
            <p:cNvGrpSpPr>
              <a:grpSpLocks/>
            </p:cNvGrpSpPr>
            <p:nvPr/>
          </p:nvGrpSpPr>
          <p:grpSpPr bwMode="auto">
            <a:xfrm>
              <a:off x="8520113" y="2182610"/>
              <a:ext cx="1762125" cy="574675"/>
              <a:chOff x="955" y="2528"/>
              <a:chExt cx="1549" cy="985"/>
            </a:xfrm>
          </p:grpSpPr>
          <p:sp>
            <p:nvSpPr>
              <p:cNvPr id="47154" name="Line 1643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55" name="Line 1644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56" name="Line 1645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57" name="Line 1646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58" name="Line 1647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59" name="Line 1648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60" name="Line 1649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61" name="Line 1650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62" name="Line 1651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63" name="Line 1652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64" name="Line 1653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65" name="Line 1654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66" name="Line 1655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67" name="Line 1656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68" name="Line 1657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69" name="Line 1658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70" name="Line 1659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71" name="Line 1660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72" name="Line 1661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73" name="Line 1662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74" name="Line 1663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75" name="Line 1664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76" name="Line 1665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77" name="Line 1666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78" name="Line 1667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79" name="Line 1668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80" name="Line 1669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81" name="Line 1670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82" name="Line 1671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83" name="Line 1672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84" name="Line 1673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85" name="Line 1674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86" name="Line 1675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87" name="Line 1676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88" name="Line 1677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89" name="Line 1678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90" name="Line 1679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91" name="Line 1680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92" name="Line 1681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93" name="Line 1682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94" name="Line 1683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95" name="Line 1684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96" name="Line 1685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97" name="Line 1686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98" name="Line 1687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99" name="Line 1688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00" name="Line 1689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01" name="Line 1690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02" name="Line 1691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03" name="Line 1692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04" name="Line 1693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05" name="Line 1694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06" name="Line 1695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07" name="Line 1696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08" name="Line 1697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09" name="Line 1698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10" name="Line 1699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11" name="Line 1700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12" name="Line 1701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13" name="Line 1702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14" name="Line 1703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15" name="Line 1704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16" name="Line 1705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17" name="Line 1706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18" name="Line 1707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19" name="Line 1708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20" name="Line 1709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21" name="Line 1710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22" name="Line 1711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23" name="Line 1712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24" name="Line 1713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25" name="Line 1714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226" name="Line 1715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935" name="Group 1716"/>
            <p:cNvGrpSpPr>
              <a:grpSpLocks/>
            </p:cNvGrpSpPr>
            <p:nvPr/>
          </p:nvGrpSpPr>
          <p:grpSpPr bwMode="auto">
            <a:xfrm flipV="1">
              <a:off x="8534400" y="1460297"/>
              <a:ext cx="1714500" cy="649288"/>
              <a:chOff x="955" y="2528"/>
              <a:chExt cx="1549" cy="985"/>
            </a:xfrm>
          </p:grpSpPr>
          <p:sp>
            <p:nvSpPr>
              <p:cNvPr id="47081" name="Line 1717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82" name="Line 1718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83" name="Line 1719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84" name="Line 1720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85" name="Line 1721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86" name="Line 1722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87" name="Line 1723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88" name="Line 1724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89" name="Line 1725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90" name="Line 1726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91" name="Line 1727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92" name="Line 1728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93" name="Line 1729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94" name="Line 1730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95" name="Line 1731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96" name="Line 1732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97" name="Line 1733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98" name="Line 1734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99" name="Line 1735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00" name="Line 1736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01" name="Line 1737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02" name="Line 1738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03" name="Line 1739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04" name="Line 1740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05" name="Line 1741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06" name="Line 1742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07" name="Line 1743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08" name="Line 1744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09" name="Line 1745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10" name="Line 1746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11" name="Line 1747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12" name="Line 1748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13" name="Line 1749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14" name="Line 1750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15" name="Line 1751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16" name="Line 1752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17" name="Line 1753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18" name="Line 1754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19" name="Line 1755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20" name="Line 1756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21" name="Line 1757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22" name="Line 1758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23" name="Line 1759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24" name="Line 1760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25" name="Line 1761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26" name="Line 1762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27" name="Line 1763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28" name="Line 1764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29" name="Line 1765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30" name="Line 1766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31" name="Line 1767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32" name="Line 1768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33" name="Line 1769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34" name="Line 1770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35" name="Line 1771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36" name="Line 1772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37" name="Line 1773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38" name="Line 1774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39" name="Line 1775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40" name="Line 1776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41" name="Line 1777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42" name="Line 1778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43" name="Line 1779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44" name="Line 1780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45" name="Line 1781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46" name="Line 1782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47" name="Line 1783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48" name="Line 1784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49" name="Line 1785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50" name="Line 1786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51" name="Line 1787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52" name="Line 1788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153" name="Line 1789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936" name="Group 1795"/>
            <p:cNvGrpSpPr>
              <a:grpSpLocks/>
            </p:cNvGrpSpPr>
            <p:nvPr/>
          </p:nvGrpSpPr>
          <p:grpSpPr bwMode="auto">
            <a:xfrm>
              <a:off x="8520113" y="2252460"/>
              <a:ext cx="1800225" cy="1152525"/>
              <a:chOff x="955" y="2528"/>
              <a:chExt cx="1549" cy="985"/>
            </a:xfrm>
          </p:grpSpPr>
          <p:sp>
            <p:nvSpPr>
              <p:cNvPr id="47008" name="Line 1796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09" name="Line 1797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10" name="Line 1798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11" name="Line 1799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12" name="Line 1800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13" name="Line 1801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14" name="Line 1802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15" name="Line 1803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16" name="Line 1804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17" name="Line 1805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18" name="Line 1806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19" name="Line 1807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20" name="Line 1808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21" name="Line 1809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22" name="Line 1810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23" name="Line 1811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24" name="Line 1812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25" name="Line 1813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26" name="Line 1814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27" name="Line 1815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28" name="Line 1816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29" name="Line 1817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30" name="Line 1818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31" name="Line 1819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32" name="Line 1820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33" name="Line 1821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34" name="Line 1822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35" name="Line 1823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36" name="Line 1824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37" name="Line 1825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38" name="Line 1826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39" name="Line 1827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40" name="Line 1828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41" name="Line 1829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42" name="Line 1830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43" name="Line 1831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44" name="Line 1832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45" name="Line 1833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46" name="Line 1834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47" name="Line 1835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48" name="Line 1836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49" name="Line 1837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50" name="Line 1838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51" name="Line 1839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52" name="Line 1840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53" name="Line 1841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54" name="Line 1842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55" name="Line 1843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56" name="Line 1844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57" name="Line 1845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58" name="Line 1846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59" name="Line 1847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60" name="Line 1848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61" name="Line 1849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62" name="Line 1850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63" name="Line 1851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64" name="Line 1852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65" name="Line 1853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66" name="Line 1854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67" name="Line 1855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68" name="Line 1856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69" name="Line 1857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70" name="Line 1858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71" name="Line 1859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72" name="Line 1860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73" name="Line 1861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74" name="Line 1862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75" name="Line 1863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76" name="Line 1864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77" name="Line 1865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78" name="Line 1866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79" name="Line 1867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7080" name="Line 1868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46937" name="Line 1870"/>
            <p:cNvSpPr>
              <a:spLocks noChangeShapeType="1"/>
            </p:cNvSpPr>
            <p:nvPr/>
          </p:nvSpPr>
          <p:spPr bwMode="auto">
            <a:xfrm>
              <a:off x="8520113" y="971347"/>
              <a:ext cx="41275" cy="1158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38" name="Line 1871"/>
            <p:cNvSpPr>
              <a:spLocks noChangeShapeType="1"/>
            </p:cNvSpPr>
            <p:nvPr/>
          </p:nvSpPr>
          <p:spPr bwMode="auto">
            <a:xfrm>
              <a:off x="8588375" y="1076122"/>
              <a:ext cx="41275" cy="1111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39" name="Line 1872"/>
            <p:cNvSpPr>
              <a:spLocks noChangeShapeType="1"/>
            </p:cNvSpPr>
            <p:nvPr/>
          </p:nvSpPr>
          <p:spPr bwMode="auto">
            <a:xfrm>
              <a:off x="8567738" y="1091997"/>
              <a:ext cx="22225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40" name="Line 1873"/>
            <p:cNvSpPr>
              <a:spLocks noChangeShapeType="1"/>
            </p:cNvSpPr>
            <p:nvPr/>
          </p:nvSpPr>
          <p:spPr bwMode="auto">
            <a:xfrm>
              <a:off x="8597900" y="1131685"/>
              <a:ext cx="15875" cy="2063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41" name="Line 1874"/>
            <p:cNvSpPr>
              <a:spLocks noChangeShapeType="1"/>
            </p:cNvSpPr>
            <p:nvPr/>
          </p:nvSpPr>
          <p:spPr bwMode="auto">
            <a:xfrm>
              <a:off x="8624888" y="1171372"/>
              <a:ext cx="1905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42" name="Line 1875"/>
            <p:cNvSpPr>
              <a:spLocks noChangeShapeType="1"/>
            </p:cNvSpPr>
            <p:nvPr/>
          </p:nvSpPr>
          <p:spPr bwMode="auto">
            <a:xfrm>
              <a:off x="8655050" y="1174547"/>
              <a:ext cx="42863" cy="984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43" name="Line 1876"/>
            <p:cNvSpPr>
              <a:spLocks noChangeShapeType="1"/>
            </p:cNvSpPr>
            <p:nvPr/>
          </p:nvSpPr>
          <p:spPr bwMode="auto">
            <a:xfrm>
              <a:off x="8653463" y="121106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44" name="Line 1877"/>
            <p:cNvSpPr>
              <a:spLocks noChangeShapeType="1"/>
            </p:cNvSpPr>
            <p:nvPr/>
          </p:nvSpPr>
          <p:spPr bwMode="auto">
            <a:xfrm>
              <a:off x="8683625" y="1247572"/>
              <a:ext cx="20638" cy="222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45" name="Line 1878"/>
            <p:cNvSpPr>
              <a:spLocks noChangeShapeType="1"/>
            </p:cNvSpPr>
            <p:nvPr/>
          </p:nvSpPr>
          <p:spPr bwMode="auto">
            <a:xfrm>
              <a:off x="8723313" y="1261860"/>
              <a:ext cx="42862" cy="920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46" name="Line 1879"/>
            <p:cNvSpPr>
              <a:spLocks noChangeShapeType="1"/>
            </p:cNvSpPr>
            <p:nvPr/>
          </p:nvSpPr>
          <p:spPr bwMode="auto">
            <a:xfrm>
              <a:off x="8712200" y="1285672"/>
              <a:ext cx="22225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47" name="Line 1880"/>
            <p:cNvSpPr>
              <a:spLocks noChangeShapeType="1"/>
            </p:cNvSpPr>
            <p:nvPr/>
          </p:nvSpPr>
          <p:spPr bwMode="auto">
            <a:xfrm>
              <a:off x="8742363" y="1320597"/>
              <a:ext cx="20637" cy="222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48" name="Line 1881"/>
            <p:cNvSpPr>
              <a:spLocks noChangeShapeType="1"/>
            </p:cNvSpPr>
            <p:nvPr/>
          </p:nvSpPr>
          <p:spPr bwMode="auto">
            <a:xfrm>
              <a:off x="8791575" y="1342822"/>
              <a:ext cx="41275" cy="809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49" name="Line 1882"/>
            <p:cNvSpPr>
              <a:spLocks noChangeShapeType="1"/>
            </p:cNvSpPr>
            <p:nvPr/>
          </p:nvSpPr>
          <p:spPr bwMode="auto">
            <a:xfrm>
              <a:off x="8775700" y="135711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50" name="Line 1883"/>
            <p:cNvSpPr>
              <a:spLocks noChangeShapeType="1"/>
            </p:cNvSpPr>
            <p:nvPr/>
          </p:nvSpPr>
          <p:spPr bwMode="auto">
            <a:xfrm>
              <a:off x="8812213" y="1390447"/>
              <a:ext cx="19050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51" name="Line 1884"/>
            <p:cNvSpPr>
              <a:spLocks noChangeShapeType="1"/>
            </p:cNvSpPr>
            <p:nvPr/>
          </p:nvSpPr>
          <p:spPr bwMode="auto">
            <a:xfrm>
              <a:off x="8859838" y="1411085"/>
              <a:ext cx="42862" cy="777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52" name="Line 1885"/>
            <p:cNvSpPr>
              <a:spLocks noChangeShapeType="1"/>
            </p:cNvSpPr>
            <p:nvPr/>
          </p:nvSpPr>
          <p:spPr bwMode="auto">
            <a:xfrm>
              <a:off x="8845550" y="1426960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53" name="Line 1886"/>
            <p:cNvSpPr>
              <a:spLocks noChangeShapeType="1"/>
            </p:cNvSpPr>
            <p:nvPr/>
          </p:nvSpPr>
          <p:spPr bwMode="auto">
            <a:xfrm>
              <a:off x="8877300" y="145871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54" name="Line 1887"/>
            <p:cNvSpPr>
              <a:spLocks noChangeShapeType="1"/>
            </p:cNvSpPr>
            <p:nvPr/>
          </p:nvSpPr>
          <p:spPr bwMode="auto">
            <a:xfrm>
              <a:off x="8928100" y="1477760"/>
              <a:ext cx="41275" cy="698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55" name="Line 1888"/>
            <p:cNvSpPr>
              <a:spLocks noChangeShapeType="1"/>
            </p:cNvSpPr>
            <p:nvPr/>
          </p:nvSpPr>
          <p:spPr bwMode="auto">
            <a:xfrm>
              <a:off x="8913813" y="1492047"/>
              <a:ext cx="20637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56" name="Line 1889"/>
            <p:cNvSpPr>
              <a:spLocks noChangeShapeType="1"/>
            </p:cNvSpPr>
            <p:nvPr/>
          </p:nvSpPr>
          <p:spPr bwMode="auto">
            <a:xfrm>
              <a:off x="8950325" y="1525385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57" name="Line 1890"/>
            <p:cNvSpPr>
              <a:spLocks noChangeShapeType="1"/>
            </p:cNvSpPr>
            <p:nvPr/>
          </p:nvSpPr>
          <p:spPr bwMode="auto">
            <a:xfrm>
              <a:off x="8994775" y="1536497"/>
              <a:ext cx="42863" cy="650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58" name="Line 1891"/>
            <p:cNvSpPr>
              <a:spLocks noChangeShapeType="1"/>
            </p:cNvSpPr>
            <p:nvPr/>
          </p:nvSpPr>
          <p:spPr bwMode="auto">
            <a:xfrm>
              <a:off x="8988425" y="1557135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59" name="Line 1892"/>
            <p:cNvSpPr>
              <a:spLocks noChangeShapeType="1"/>
            </p:cNvSpPr>
            <p:nvPr/>
          </p:nvSpPr>
          <p:spPr bwMode="auto">
            <a:xfrm>
              <a:off x="9026525" y="1587297"/>
              <a:ext cx="26988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60" name="Line 1893"/>
            <p:cNvSpPr>
              <a:spLocks noChangeShapeType="1"/>
            </p:cNvSpPr>
            <p:nvPr/>
          </p:nvSpPr>
          <p:spPr bwMode="auto">
            <a:xfrm>
              <a:off x="9063038" y="1590472"/>
              <a:ext cx="42862" cy="587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61" name="Line 1894"/>
            <p:cNvSpPr>
              <a:spLocks noChangeShapeType="1"/>
            </p:cNvSpPr>
            <p:nvPr/>
          </p:nvSpPr>
          <p:spPr bwMode="auto">
            <a:xfrm>
              <a:off x="9074150" y="1620635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62" name="Line 1895"/>
            <p:cNvSpPr>
              <a:spLocks noChangeShapeType="1"/>
            </p:cNvSpPr>
            <p:nvPr/>
          </p:nvSpPr>
          <p:spPr bwMode="auto">
            <a:xfrm>
              <a:off x="9131300" y="1638097"/>
              <a:ext cx="41275" cy="555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63" name="Line 1896"/>
            <p:cNvSpPr>
              <a:spLocks noChangeShapeType="1"/>
            </p:cNvSpPr>
            <p:nvPr/>
          </p:nvSpPr>
          <p:spPr bwMode="auto">
            <a:xfrm>
              <a:off x="9117013" y="1649210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64" name="Line 1897"/>
            <p:cNvSpPr>
              <a:spLocks noChangeShapeType="1"/>
            </p:cNvSpPr>
            <p:nvPr/>
          </p:nvSpPr>
          <p:spPr bwMode="auto">
            <a:xfrm>
              <a:off x="9163050" y="1677785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65" name="Line 1898"/>
            <p:cNvSpPr>
              <a:spLocks noChangeShapeType="1"/>
            </p:cNvSpPr>
            <p:nvPr/>
          </p:nvSpPr>
          <p:spPr bwMode="auto">
            <a:xfrm>
              <a:off x="9199563" y="1682547"/>
              <a:ext cx="41275" cy="5080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66" name="Line 1899"/>
            <p:cNvSpPr>
              <a:spLocks noChangeShapeType="1"/>
            </p:cNvSpPr>
            <p:nvPr/>
          </p:nvSpPr>
          <p:spPr bwMode="auto">
            <a:xfrm>
              <a:off x="9209088" y="1707947"/>
              <a:ext cx="23812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67" name="Line 1900"/>
            <p:cNvSpPr>
              <a:spLocks noChangeShapeType="1"/>
            </p:cNvSpPr>
            <p:nvPr/>
          </p:nvSpPr>
          <p:spPr bwMode="auto">
            <a:xfrm>
              <a:off x="9267825" y="1722235"/>
              <a:ext cx="41275" cy="476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68" name="Line 1901"/>
            <p:cNvSpPr>
              <a:spLocks noChangeShapeType="1"/>
            </p:cNvSpPr>
            <p:nvPr/>
          </p:nvSpPr>
          <p:spPr bwMode="auto">
            <a:xfrm>
              <a:off x="9251950" y="1733347"/>
              <a:ext cx="26988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69" name="Line 1902"/>
            <p:cNvSpPr>
              <a:spLocks noChangeShapeType="1"/>
            </p:cNvSpPr>
            <p:nvPr/>
          </p:nvSpPr>
          <p:spPr bwMode="auto">
            <a:xfrm>
              <a:off x="9299575" y="1758747"/>
              <a:ext cx="25400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70" name="Line 1903"/>
            <p:cNvSpPr>
              <a:spLocks noChangeShapeType="1"/>
            </p:cNvSpPr>
            <p:nvPr/>
          </p:nvSpPr>
          <p:spPr bwMode="auto">
            <a:xfrm>
              <a:off x="9334500" y="1758747"/>
              <a:ext cx="44450" cy="428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71" name="Line 1904"/>
            <p:cNvSpPr>
              <a:spLocks noChangeShapeType="1"/>
            </p:cNvSpPr>
            <p:nvPr/>
          </p:nvSpPr>
          <p:spPr bwMode="auto">
            <a:xfrm>
              <a:off x="9345613" y="1780972"/>
              <a:ext cx="22225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72" name="Line 1905"/>
            <p:cNvSpPr>
              <a:spLocks noChangeShapeType="1"/>
            </p:cNvSpPr>
            <p:nvPr/>
          </p:nvSpPr>
          <p:spPr bwMode="auto">
            <a:xfrm>
              <a:off x="9404350" y="1790497"/>
              <a:ext cx="41275" cy="412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73" name="Line 1906"/>
            <p:cNvSpPr>
              <a:spLocks noChangeShapeType="1"/>
            </p:cNvSpPr>
            <p:nvPr/>
          </p:nvSpPr>
          <p:spPr bwMode="auto">
            <a:xfrm>
              <a:off x="9393238" y="1801610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74" name="Line 1907"/>
            <p:cNvSpPr>
              <a:spLocks noChangeShapeType="1"/>
            </p:cNvSpPr>
            <p:nvPr/>
          </p:nvSpPr>
          <p:spPr bwMode="auto">
            <a:xfrm flipV="1">
              <a:off x="9444038" y="1823835"/>
              <a:ext cx="17462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75" name="Line 1908"/>
            <p:cNvSpPr>
              <a:spLocks noChangeShapeType="1"/>
            </p:cNvSpPr>
            <p:nvPr/>
          </p:nvSpPr>
          <p:spPr bwMode="auto">
            <a:xfrm>
              <a:off x="9472613" y="1820660"/>
              <a:ext cx="39687" cy="365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76" name="Line 1909"/>
            <p:cNvSpPr>
              <a:spLocks noChangeShapeType="1"/>
            </p:cNvSpPr>
            <p:nvPr/>
          </p:nvSpPr>
          <p:spPr bwMode="auto">
            <a:xfrm flipV="1">
              <a:off x="9467850" y="18412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77" name="Line 1910"/>
            <p:cNvSpPr>
              <a:spLocks noChangeShapeType="1"/>
            </p:cNvSpPr>
            <p:nvPr/>
          </p:nvSpPr>
          <p:spPr bwMode="auto">
            <a:xfrm>
              <a:off x="9499600" y="1846060"/>
              <a:ext cx="23813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78" name="Line 1911"/>
            <p:cNvSpPr>
              <a:spLocks noChangeShapeType="1"/>
            </p:cNvSpPr>
            <p:nvPr/>
          </p:nvSpPr>
          <p:spPr bwMode="auto">
            <a:xfrm>
              <a:off x="9537700" y="1846060"/>
              <a:ext cx="44450" cy="365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79" name="Line 1912"/>
            <p:cNvSpPr>
              <a:spLocks noChangeShapeType="1"/>
            </p:cNvSpPr>
            <p:nvPr/>
          </p:nvSpPr>
          <p:spPr bwMode="auto">
            <a:xfrm>
              <a:off x="9553575" y="1868285"/>
              <a:ext cx="25400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80" name="Line 1913"/>
            <p:cNvSpPr>
              <a:spLocks noChangeShapeType="1"/>
            </p:cNvSpPr>
            <p:nvPr/>
          </p:nvSpPr>
          <p:spPr bwMode="auto">
            <a:xfrm>
              <a:off x="9607550" y="1876222"/>
              <a:ext cx="381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81" name="Line 1914"/>
            <p:cNvSpPr>
              <a:spLocks noChangeShapeType="1"/>
            </p:cNvSpPr>
            <p:nvPr/>
          </p:nvSpPr>
          <p:spPr bwMode="auto">
            <a:xfrm>
              <a:off x="9609138" y="1882572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82" name="Line 1915"/>
            <p:cNvSpPr>
              <a:spLocks noChangeShapeType="1"/>
            </p:cNvSpPr>
            <p:nvPr/>
          </p:nvSpPr>
          <p:spPr bwMode="auto">
            <a:xfrm>
              <a:off x="9675813" y="1895272"/>
              <a:ext cx="38100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83" name="Line 1916"/>
            <p:cNvSpPr>
              <a:spLocks noChangeShapeType="1"/>
            </p:cNvSpPr>
            <p:nvPr/>
          </p:nvSpPr>
          <p:spPr bwMode="auto">
            <a:xfrm>
              <a:off x="9664700" y="1901622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84" name="Line 1917"/>
            <p:cNvSpPr>
              <a:spLocks noChangeShapeType="1"/>
            </p:cNvSpPr>
            <p:nvPr/>
          </p:nvSpPr>
          <p:spPr bwMode="auto">
            <a:xfrm flipV="1">
              <a:off x="9715500" y="1919085"/>
              <a:ext cx="14288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85" name="Line 1918"/>
            <p:cNvSpPr>
              <a:spLocks noChangeShapeType="1"/>
            </p:cNvSpPr>
            <p:nvPr/>
          </p:nvSpPr>
          <p:spPr bwMode="auto">
            <a:xfrm>
              <a:off x="9744075" y="1915910"/>
              <a:ext cx="38100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86" name="Line 1919"/>
            <p:cNvSpPr>
              <a:spLocks noChangeShapeType="1"/>
            </p:cNvSpPr>
            <p:nvPr/>
          </p:nvSpPr>
          <p:spPr bwMode="auto">
            <a:xfrm flipV="1">
              <a:off x="9740900" y="19301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87" name="Line 1920"/>
            <p:cNvSpPr>
              <a:spLocks noChangeShapeType="1"/>
            </p:cNvSpPr>
            <p:nvPr/>
          </p:nvSpPr>
          <p:spPr bwMode="auto">
            <a:xfrm>
              <a:off x="9771063" y="1930197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88" name="Line 1921"/>
            <p:cNvSpPr>
              <a:spLocks noChangeShapeType="1"/>
            </p:cNvSpPr>
            <p:nvPr/>
          </p:nvSpPr>
          <p:spPr bwMode="auto">
            <a:xfrm>
              <a:off x="9812338" y="1933372"/>
              <a:ext cx="381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89" name="Line 1922"/>
            <p:cNvSpPr>
              <a:spLocks noChangeShapeType="1"/>
            </p:cNvSpPr>
            <p:nvPr/>
          </p:nvSpPr>
          <p:spPr bwMode="auto">
            <a:xfrm>
              <a:off x="9826625" y="1944485"/>
              <a:ext cx="254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90" name="Line 1923"/>
            <p:cNvSpPr>
              <a:spLocks noChangeShapeType="1"/>
            </p:cNvSpPr>
            <p:nvPr/>
          </p:nvSpPr>
          <p:spPr bwMode="auto">
            <a:xfrm>
              <a:off x="9879013" y="1949247"/>
              <a:ext cx="39687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91" name="Line 1924"/>
            <p:cNvSpPr>
              <a:spLocks noChangeShapeType="1"/>
            </p:cNvSpPr>
            <p:nvPr/>
          </p:nvSpPr>
          <p:spPr bwMode="auto">
            <a:xfrm>
              <a:off x="9882188" y="1955597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92" name="Line 1925"/>
            <p:cNvSpPr>
              <a:spLocks noChangeShapeType="1"/>
            </p:cNvSpPr>
            <p:nvPr/>
          </p:nvSpPr>
          <p:spPr bwMode="auto">
            <a:xfrm>
              <a:off x="9948863" y="1963535"/>
              <a:ext cx="36512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93" name="Line 1926"/>
            <p:cNvSpPr>
              <a:spLocks noChangeShapeType="1"/>
            </p:cNvSpPr>
            <p:nvPr/>
          </p:nvSpPr>
          <p:spPr bwMode="auto">
            <a:xfrm>
              <a:off x="9936163" y="1966710"/>
              <a:ext cx="25400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94" name="Line 1927"/>
            <p:cNvSpPr>
              <a:spLocks noChangeShapeType="1"/>
            </p:cNvSpPr>
            <p:nvPr/>
          </p:nvSpPr>
          <p:spPr bwMode="auto">
            <a:xfrm flipV="1">
              <a:off x="9988550" y="1977822"/>
              <a:ext cx="15875" cy="1270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95" name="Line 1928"/>
            <p:cNvSpPr>
              <a:spLocks noChangeShapeType="1"/>
            </p:cNvSpPr>
            <p:nvPr/>
          </p:nvSpPr>
          <p:spPr bwMode="auto">
            <a:xfrm>
              <a:off x="10015538" y="1977822"/>
              <a:ext cx="38100" cy="1111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96" name="Line 1929"/>
            <p:cNvSpPr>
              <a:spLocks noChangeShapeType="1"/>
            </p:cNvSpPr>
            <p:nvPr/>
          </p:nvSpPr>
          <p:spPr bwMode="auto">
            <a:xfrm flipV="1">
              <a:off x="10012363" y="1990522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97" name="Line 1930"/>
            <p:cNvSpPr>
              <a:spLocks noChangeShapeType="1"/>
            </p:cNvSpPr>
            <p:nvPr/>
          </p:nvSpPr>
          <p:spPr bwMode="auto">
            <a:xfrm>
              <a:off x="10044113" y="1987347"/>
              <a:ext cx="23812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98" name="Line 1931"/>
            <p:cNvSpPr>
              <a:spLocks noChangeShapeType="1"/>
            </p:cNvSpPr>
            <p:nvPr/>
          </p:nvSpPr>
          <p:spPr bwMode="auto">
            <a:xfrm>
              <a:off x="10083800" y="1988935"/>
              <a:ext cx="38100" cy="111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999" name="Line 1932"/>
            <p:cNvSpPr>
              <a:spLocks noChangeShapeType="1"/>
            </p:cNvSpPr>
            <p:nvPr/>
          </p:nvSpPr>
          <p:spPr bwMode="auto">
            <a:xfrm>
              <a:off x="10098088" y="1995285"/>
              <a:ext cx="254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000" name="Line 1933"/>
            <p:cNvSpPr>
              <a:spLocks noChangeShapeType="1"/>
            </p:cNvSpPr>
            <p:nvPr/>
          </p:nvSpPr>
          <p:spPr bwMode="auto">
            <a:xfrm>
              <a:off x="10150475" y="2000047"/>
              <a:ext cx="39688" cy="1111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001" name="Line 1934"/>
            <p:cNvSpPr>
              <a:spLocks noChangeShapeType="1"/>
            </p:cNvSpPr>
            <p:nvPr/>
          </p:nvSpPr>
          <p:spPr bwMode="auto">
            <a:xfrm flipV="1">
              <a:off x="10153650" y="2011160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002" name="Line 1935"/>
            <p:cNvSpPr>
              <a:spLocks noChangeShapeType="1"/>
            </p:cNvSpPr>
            <p:nvPr/>
          </p:nvSpPr>
          <p:spPr bwMode="auto">
            <a:xfrm>
              <a:off x="10218738" y="2011160"/>
              <a:ext cx="39687" cy="63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003" name="Line 1936"/>
            <p:cNvSpPr>
              <a:spLocks noChangeShapeType="1"/>
            </p:cNvSpPr>
            <p:nvPr/>
          </p:nvSpPr>
          <p:spPr bwMode="auto">
            <a:xfrm flipV="1">
              <a:off x="10207625" y="2017510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004" name="Line 1937"/>
            <p:cNvSpPr>
              <a:spLocks noChangeShapeType="1"/>
            </p:cNvSpPr>
            <p:nvPr/>
          </p:nvSpPr>
          <p:spPr bwMode="auto">
            <a:xfrm flipV="1">
              <a:off x="10258425" y="2022272"/>
              <a:ext cx="1587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005" name="Line 1938"/>
            <p:cNvSpPr>
              <a:spLocks noChangeShapeType="1"/>
            </p:cNvSpPr>
            <p:nvPr/>
          </p:nvSpPr>
          <p:spPr bwMode="auto">
            <a:xfrm>
              <a:off x="10288588" y="2017510"/>
              <a:ext cx="36512" cy="793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006" name="Line 1939"/>
            <p:cNvSpPr>
              <a:spLocks noChangeShapeType="1"/>
            </p:cNvSpPr>
            <p:nvPr/>
          </p:nvSpPr>
          <p:spPr bwMode="auto">
            <a:xfrm flipV="1">
              <a:off x="10283825" y="20317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7007" name="Line 1940"/>
            <p:cNvSpPr>
              <a:spLocks noChangeShapeType="1"/>
            </p:cNvSpPr>
            <p:nvPr/>
          </p:nvSpPr>
          <p:spPr bwMode="auto">
            <a:xfrm flipV="1">
              <a:off x="10313988" y="2028622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6121" name="Group 916"/>
          <p:cNvGrpSpPr>
            <a:grpSpLocks/>
          </p:cNvGrpSpPr>
          <p:nvPr/>
        </p:nvGrpSpPr>
        <p:grpSpPr bwMode="auto">
          <a:xfrm>
            <a:off x="3124200" y="2168525"/>
            <a:ext cx="1069975" cy="1717675"/>
            <a:chOff x="8512175" y="957060"/>
            <a:chExt cx="1824038" cy="2447925"/>
          </a:xfrm>
        </p:grpSpPr>
        <p:grpSp>
          <p:nvGrpSpPr>
            <p:cNvPr id="46529" name="Group 1529"/>
            <p:cNvGrpSpPr>
              <a:grpSpLocks/>
            </p:cNvGrpSpPr>
            <p:nvPr/>
          </p:nvGrpSpPr>
          <p:grpSpPr bwMode="auto">
            <a:xfrm>
              <a:off x="8520113" y="957060"/>
              <a:ext cx="1728787" cy="2303462"/>
              <a:chOff x="144" y="528"/>
              <a:chExt cx="5264" cy="3360"/>
            </a:xfrm>
          </p:grpSpPr>
          <p:sp>
            <p:nvSpPr>
              <p:cNvPr id="46878" name="Line 1530"/>
              <p:cNvSpPr>
                <a:spLocks noChangeShapeType="1"/>
              </p:cNvSpPr>
              <p:nvPr/>
            </p:nvSpPr>
            <p:spPr bwMode="auto">
              <a:xfrm flipV="1">
                <a:off x="144" y="528"/>
                <a:ext cx="96" cy="168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9" name="Line 1531"/>
              <p:cNvSpPr>
                <a:spLocks noChangeShapeType="1"/>
              </p:cNvSpPr>
              <p:nvPr/>
            </p:nvSpPr>
            <p:spPr bwMode="auto">
              <a:xfrm>
                <a:off x="288" y="576"/>
                <a:ext cx="48" cy="33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0" name="Line 1532"/>
              <p:cNvSpPr>
                <a:spLocks noChangeShapeType="1"/>
              </p:cNvSpPr>
              <p:nvPr/>
            </p:nvSpPr>
            <p:spPr bwMode="auto">
              <a:xfrm>
                <a:off x="480" y="720"/>
                <a:ext cx="48" cy="30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1" name="Line 1533"/>
              <p:cNvSpPr>
                <a:spLocks noChangeShapeType="1"/>
              </p:cNvSpPr>
              <p:nvPr/>
            </p:nvSpPr>
            <p:spPr bwMode="auto">
              <a:xfrm>
                <a:off x="672" y="864"/>
                <a:ext cx="48" cy="27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2" name="Line 1534"/>
              <p:cNvSpPr>
                <a:spLocks noChangeShapeType="1"/>
              </p:cNvSpPr>
              <p:nvPr/>
            </p:nvSpPr>
            <p:spPr bwMode="auto">
              <a:xfrm>
                <a:off x="864" y="1056"/>
                <a:ext cx="80" cy="25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3" name="Line 1535"/>
              <p:cNvSpPr>
                <a:spLocks noChangeShapeType="1"/>
              </p:cNvSpPr>
              <p:nvPr/>
            </p:nvSpPr>
            <p:spPr bwMode="auto">
              <a:xfrm flipH="1">
                <a:off x="368" y="720"/>
                <a:ext cx="64" cy="316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4" name="Line 1536"/>
              <p:cNvSpPr>
                <a:spLocks noChangeShapeType="1"/>
              </p:cNvSpPr>
              <p:nvPr/>
            </p:nvSpPr>
            <p:spPr bwMode="auto">
              <a:xfrm flipH="1">
                <a:off x="576" y="856"/>
                <a:ext cx="80" cy="288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5" name="Line 1537"/>
              <p:cNvSpPr>
                <a:spLocks noChangeShapeType="1"/>
              </p:cNvSpPr>
              <p:nvPr/>
            </p:nvSpPr>
            <p:spPr bwMode="auto">
              <a:xfrm flipH="1">
                <a:off x="768" y="1048"/>
                <a:ext cx="64" cy="26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6" name="Line 1538"/>
              <p:cNvSpPr>
                <a:spLocks noChangeShapeType="1"/>
              </p:cNvSpPr>
              <p:nvPr/>
            </p:nvSpPr>
            <p:spPr bwMode="auto">
              <a:xfrm flipH="1">
                <a:off x="960" y="1144"/>
                <a:ext cx="96" cy="245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7" name="Line 1539"/>
              <p:cNvSpPr>
                <a:spLocks noChangeShapeType="1"/>
              </p:cNvSpPr>
              <p:nvPr/>
            </p:nvSpPr>
            <p:spPr bwMode="auto">
              <a:xfrm flipH="1">
                <a:off x="1176" y="1152"/>
                <a:ext cx="72" cy="23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8" name="Line 1540"/>
              <p:cNvSpPr>
                <a:spLocks noChangeShapeType="1"/>
              </p:cNvSpPr>
              <p:nvPr/>
            </p:nvSpPr>
            <p:spPr bwMode="auto">
              <a:xfrm flipH="1">
                <a:off x="1376" y="1248"/>
                <a:ext cx="64" cy="20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89" name="Line 1541"/>
              <p:cNvSpPr>
                <a:spLocks noChangeShapeType="1"/>
              </p:cNvSpPr>
              <p:nvPr/>
            </p:nvSpPr>
            <p:spPr bwMode="auto">
              <a:xfrm flipH="1">
                <a:off x="1600" y="1352"/>
                <a:ext cx="40" cy="19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0" name="Line 1542"/>
              <p:cNvSpPr>
                <a:spLocks noChangeShapeType="1"/>
              </p:cNvSpPr>
              <p:nvPr/>
            </p:nvSpPr>
            <p:spPr bwMode="auto">
              <a:xfrm flipH="1">
                <a:off x="1768" y="1448"/>
                <a:ext cx="104" cy="175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1" name="Line 1543"/>
              <p:cNvSpPr>
                <a:spLocks noChangeShapeType="1"/>
              </p:cNvSpPr>
              <p:nvPr/>
            </p:nvSpPr>
            <p:spPr bwMode="auto">
              <a:xfrm flipH="1">
                <a:off x="1968" y="1544"/>
                <a:ext cx="56" cy="15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2" name="Line 1544"/>
              <p:cNvSpPr>
                <a:spLocks noChangeShapeType="1"/>
              </p:cNvSpPr>
              <p:nvPr/>
            </p:nvSpPr>
            <p:spPr bwMode="auto">
              <a:xfrm flipH="1">
                <a:off x="2192" y="1584"/>
                <a:ext cx="80" cy="1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3" name="Line 1545"/>
              <p:cNvSpPr>
                <a:spLocks noChangeShapeType="1"/>
              </p:cNvSpPr>
              <p:nvPr/>
            </p:nvSpPr>
            <p:spPr bwMode="auto">
              <a:xfrm flipH="1">
                <a:off x="2384" y="1632"/>
                <a:ext cx="80" cy="140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4" name="Line 1546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40" cy="23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5" name="Line 1547"/>
              <p:cNvSpPr>
                <a:spLocks noChangeShapeType="1"/>
              </p:cNvSpPr>
              <p:nvPr/>
            </p:nvSpPr>
            <p:spPr bwMode="auto">
              <a:xfrm>
                <a:off x="1304" y="1200"/>
                <a:ext cx="72" cy="21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6" name="Line 1548"/>
              <p:cNvSpPr>
                <a:spLocks noChangeShapeType="1"/>
              </p:cNvSpPr>
              <p:nvPr/>
            </p:nvSpPr>
            <p:spPr bwMode="auto">
              <a:xfrm>
                <a:off x="1464" y="1248"/>
                <a:ext cx="104" cy="20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7" name="Line 1549"/>
              <p:cNvSpPr>
                <a:spLocks noChangeShapeType="1"/>
              </p:cNvSpPr>
              <p:nvPr/>
            </p:nvSpPr>
            <p:spPr bwMode="auto">
              <a:xfrm>
                <a:off x="1672" y="1344"/>
                <a:ext cx="72" cy="17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8" name="Line 1550"/>
              <p:cNvSpPr>
                <a:spLocks noChangeShapeType="1"/>
              </p:cNvSpPr>
              <p:nvPr/>
            </p:nvSpPr>
            <p:spPr bwMode="auto">
              <a:xfrm>
                <a:off x="1896" y="1440"/>
                <a:ext cx="48" cy="166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99" name="Line 1551"/>
              <p:cNvSpPr>
                <a:spLocks noChangeShapeType="1"/>
              </p:cNvSpPr>
              <p:nvPr/>
            </p:nvSpPr>
            <p:spPr bwMode="auto">
              <a:xfrm>
                <a:off x="2064" y="1536"/>
                <a:ext cx="104" cy="1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0" name="Line 1552"/>
              <p:cNvSpPr>
                <a:spLocks noChangeShapeType="1"/>
              </p:cNvSpPr>
              <p:nvPr/>
            </p:nvSpPr>
            <p:spPr bwMode="auto">
              <a:xfrm>
                <a:off x="2296" y="1584"/>
                <a:ext cx="72" cy="13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1" name="Line 1553"/>
              <p:cNvSpPr>
                <a:spLocks noChangeShapeType="1"/>
              </p:cNvSpPr>
              <p:nvPr/>
            </p:nvSpPr>
            <p:spPr bwMode="auto">
              <a:xfrm flipH="1">
                <a:off x="2592" y="1680"/>
                <a:ext cx="64" cy="13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2" name="Line 1554"/>
              <p:cNvSpPr>
                <a:spLocks noChangeShapeType="1"/>
              </p:cNvSpPr>
              <p:nvPr/>
            </p:nvSpPr>
            <p:spPr bwMode="auto">
              <a:xfrm flipH="1">
                <a:off x="2792" y="1728"/>
                <a:ext cx="72" cy="11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3" name="Line 1555"/>
              <p:cNvSpPr>
                <a:spLocks noChangeShapeType="1"/>
              </p:cNvSpPr>
              <p:nvPr/>
            </p:nvSpPr>
            <p:spPr bwMode="auto">
              <a:xfrm flipH="1">
                <a:off x="2984" y="1824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4" name="Line 1556"/>
              <p:cNvSpPr>
                <a:spLocks noChangeShapeType="1"/>
              </p:cNvSpPr>
              <p:nvPr/>
            </p:nvSpPr>
            <p:spPr bwMode="auto">
              <a:xfrm flipH="1">
                <a:off x="3176" y="1792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5" name="Line 1557"/>
              <p:cNvSpPr>
                <a:spLocks noChangeShapeType="1"/>
              </p:cNvSpPr>
              <p:nvPr/>
            </p:nvSpPr>
            <p:spPr bwMode="auto">
              <a:xfrm flipH="1">
                <a:off x="3376" y="1888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6" name="Line 1558"/>
              <p:cNvSpPr>
                <a:spLocks noChangeShapeType="1"/>
              </p:cNvSpPr>
              <p:nvPr/>
            </p:nvSpPr>
            <p:spPr bwMode="auto">
              <a:xfrm flipH="1">
                <a:off x="3568" y="1872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7" name="Line 1559"/>
              <p:cNvSpPr>
                <a:spLocks noChangeShapeType="1"/>
              </p:cNvSpPr>
              <p:nvPr/>
            </p:nvSpPr>
            <p:spPr bwMode="auto">
              <a:xfrm flipH="1">
                <a:off x="3792" y="1896"/>
                <a:ext cx="72" cy="7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8" name="Line 1560"/>
              <p:cNvSpPr>
                <a:spLocks noChangeShapeType="1"/>
              </p:cNvSpPr>
              <p:nvPr/>
            </p:nvSpPr>
            <p:spPr bwMode="auto">
              <a:xfrm>
                <a:off x="2488" y="1632"/>
                <a:ext cx="96" cy="13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09" name="Line 1561"/>
              <p:cNvSpPr>
                <a:spLocks noChangeShapeType="1"/>
              </p:cNvSpPr>
              <p:nvPr/>
            </p:nvSpPr>
            <p:spPr bwMode="auto">
              <a:xfrm>
                <a:off x="2672" y="1656"/>
                <a:ext cx="104" cy="126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0" name="Line 1562"/>
              <p:cNvSpPr>
                <a:spLocks noChangeShapeType="1"/>
              </p:cNvSpPr>
              <p:nvPr/>
            </p:nvSpPr>
            <p:spPr bwMode="auto">
              <a:xfrm>
                <a:off x="2872" y="1728"/>
                <a:ext cx="88" cy="108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1" name="Line 1563"/>
              <p:cNvSpPr>
                <a:spLocks noChangeShapeType="1"/>
              </p:cNvSpPr>
              <p:nvPr/>
            </p:nvSpPr>
            <p:spPr bwMode="auto">
              <a:xfrm>
                <a:off x="30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2" name="Line 1564"/>
              <p:cNvSpPr>
                <a:spLocks noChangeShapeType="1"/>
              </p:cNvSpPr>
              <p:nvPr/>
            </p:nvSpPr>
            <p:spPr bwMode="auto">
              <a:xfrm>
                <a:off x="32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3" name="Line 1565"/>
              <p:cNvSpPr>
                <a:spLocks noChangeShapeType="1"/>
              </p:cNvSpPr>
              <p:nvPr/>
            </p:nvSpPr>
            <p:spPr bwMode="auto">
              <a:xfrm>
                <a:off x="3472" y="1872"/>
                <a:ext cx="88" cy="8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4" name="Line 1566"/>
              <p:cNvSpPr>
                <a:spLocks noChangeShapeType="1"/>
              </p:cNvSpPr>
              <p:nvPr/>
            </p:nvSpPr>
            <p:spPr bwMode="auto">
              <a:xfrm>
                <a:off x="3680" y="1864"/>
                <a:ext cx="88" cy="8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5" name="Line 1567"/>
              <p:cNvSpPr>
                <a:spLocks noChangeShapeType="1"/>
              </p:cNvSpPr>
              <p:nvPr/>
            </p:nvSpPr>
            <p:spPr bwMode="auto">
              <a:xfrm>
                <a:off x="3888" y="1880"/>
                <a:ext cx="88" cy="7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6" name="Line 1568"/>
              <p:cNvSpPr>
                <a:spLocks noChangeShapeType="1"/>
              </p:cNvSpPr>
              <p:nvPr/>
            </p:nvSpPr>
            <p:spPr bwMode="auto">
              <a:xfrm>
                <a:off x="4104" y="1920"/>
                <a:ext cx="72" cy="7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7" name="Line 1569"/>
              <p:cNvSpPr>
                <a:spLocks noChangeShapeType="1"/>
              </p:cNvSpPr>
              <p:nvPr/>
            </p:nvSpPr>
            <p:spPr bwMode="auto">
              <a:xfrm>
                <a:off x="4296" y="2016"/>
                <a:ext cx="64" cy="5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8" name="Line 1570"/>
              <p:cNvSpPr>
                <a:spLocks noChangeShapeType="1"/>
              </p:cNvSpPr>
              <p:nvPr/>
            </p:nvSpPr>
            <p:spPr bwMode="auto">
              <a:xfrm>
                <a:off x="4496" y="2016"/>
                <a:ext cx="80" cy="5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19" name="Line 1571"/>
              <p:cNvSpPr>
                <a:spLocks noChangeShapeType="1"/>
              </p:cNvSpPr>
              <p:nvPr/>
            </p:nvSpPr>
            <p:spPr bwMode="auto">
              <a:xfrm>
                <a:off x="4712" y="2032"/>
                <a:ext cx="56" cy="4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0" name="Line 1572"/>
              <p:cNvSpPr>
                <a:spLocks noChangeShapeType="1"/>
              </p:cNvSpPr>
              <p:nvPr/>
            </p:nvSpPr>
            <p:spPr bwMode="auto">
              <a:xfrm>
                <a:off x="4888" y="2016"/>
                <a:ext cx="72" cy="48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1" name="Line 1573"/>
              <p:cNvSpPr>
                <a:spLocks noChangeShapeType="1"/>
              </p:cNvSpPr>
              <p:nvPr/>
            </p:nvSpPr>
            <p:spPr bwMode="auto">
              <a:xfrm>
                <a:off x="5072" y="2072"/>
                <a:ext cx="64" cy="3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2" name="Line 1574"/>
              <p:cNvSpPr>
                <a:spLocks noChangeShapeType="1"/>
              </p:cNvSpPr>
              <p:nvPr/>
            </p:nvSpPr>
            <p:spPr bwMode="auto">
              <a:xfrm flipH="1">
                <a:off x="4008" y="1920"/>
                <a:ext cx="72" cy="7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3" name="Line 1575"/>
              <p:cNvSpPr>
                <a:spLocks noChangeShapeType="1"/>
              </p:cNvSpPr>
              <p:nvPr/>
            </p:nvSpPr>
            <p:spPr bwMode="auto">
              <a:xfrm flipH="1">
                <a:off x="4200" y="1984"/>
                <a:ext cx="72" cy="64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4" name="Line 1576"/>
              <p:cNvSpPr>
                <a:spLocks noChangeShapeType="1"/>
              </p:cNvSpPr>
              <p:nvPr/>
            </p:nvSpPr>
            <p:spPr bwMode="auto">
              <a:xfrm flipH="1">
                <a:off x="4392" y="2016"/>
                <a:ext cx="72" cy="60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5" name="Line 1577"/>
              <p:cNvSpPr>
                <a:spLocks noChangeShapeType="1"/>
              </p:cNvSpPr>
              <p:nvPr/>
            </p:nvSpPr>
            <p:spPr bwMode="auto">
              <a:xfrm flipH="1">
                <a:off x="4600" y="2032"/>
                <a:ext cx="88" cy="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6" name="Line 1578"/>
              <p:cNvSpPr>
                <a:spLocks noChangeShapeType="1"/>
              </p:cNvSpPr>
              <p:nvPr/>
            </p:nvSpPr>
            <p:spPr bwMode="auto">
              <a:xfrm flipH="1">
                <a:off x="4776" y="2032"/>
                <a:ext cx="88" cy="4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7" name="Line 1579"/>
              <p:cNvSpPr>
                <a:spLocks noChangeShapeType="1"/>
              </p:cNvSpPr>
              <p:nvPr/>
            </p:nvSpPr>
            <p:spPr bwMode="auto">
              <a:xfrm flipH="1">
                <a:off x="4968" y="2072"/>
                <a:ext cx="88" cy="4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8" name="Line 1580"/>
              <p:cNvSpPr>
                <a:spLocks noChangeShapeType="1"/>
              </p:cNvSpPr>
              <p:nvPr/>
            </p:nvSpPr>
            <p:spPr bwMode="auto">
              <a:xfrm>
                <a:off x="5232" y="2112"/>
                <a:ext cx="56" cy="2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29" name="Line 1581"/>
              <p:cNvSpPr>
                <a:spLocks noChangeShapeType="1"/>
              </p:cNvSpPr>
              <p:nvPr/>
            </p:nvSpPr>
            <p:spPr bwMode="auto">
              <a:xfrm flipH="1">
                <a:off x="5152" y="2112"/>
                <a:ext cx="80" cy="32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30" name="Line 1582"/>
              <p:cNvSpPr>
                <a:spLocks noChangeShapeType="1"/>
              </p:cNvSpPr>
              <p:nvPr/>
            </p:nvSpPr>
            <p:spPr bwMode="auto">
              <a:xfrm flipH="1">
                <a:off x="5296" y="2144"/>
                <a:ext cx="64" cy="25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931" name="Line 1583"/>
              <p:cNvSpPr>
                <a:spLocks noChangeShapeType="1"/>
              </p:cNvSpPr>
              <p:nvPr/>
            </p:nvSpPr>
            <p:spPr bwMode="auto">
              <a:xfrm>
                <a:off x="5376" y="2152"/>
                <a:ext cx="32" cy="20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530" name="Group 1587"/>
            <p:cNvGrpSpPr>
              <a:grpSpLocks/>
            </p:cNvGrpSpPr>
            <p:nvPr/>
          </p:nvGrpSpPr>
          <p:grpSpPr bwMode="auto">
            <a:xfrm>
              <a:off x="8512175" y="1604760"/>
              <a:ext cx="1647825" cy="1008062"/>
              <a:chOff x="144" y="528"/>
              <a:chExt cx="5264" cy="3360"/>
            </a:xfrm>
          </p:grpSpPr>
          <p:sp>
            <p:nvSpPr>
              <p:cNvPr id="46824" name="Line 1588"/>
              <p:cNvSpPr>
                <a:spLocks noChangeShapeType="1"/>
              </p:cNvSpPr>
              <p:nvPr/>
            </p:nvSpPr>
            <p:spPr bwMode="auto">
              <a:xfrm flipV="1">
                <a:off x="144" y="528"/>
                <a:ext cx="96" cy="168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5" name="Line 1589"/>
              <p:cNvSpPr>
                <a:spLocks noChangeShapeType="1"/>
              </p:cNvSpPr>
              <p:nvPr/>
            </p:nvSpPr>
            <p:spPr bwMode="auto">
              <a:xfrm>
                <a:off x="288" y="576"/>
                <a:ext cx="48" cy="33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6" name="Line 1590"/>
              <p:cNvSpPr>
                <a:spLocks noChangeShapeType="1"/>
              </p:cNvSpPr>
              <p:nvPr/>
            </p:nvSpPr>
            <p:spPr bwMode="auto">
              <a:xfrm>
                <a:off x="480" y="720"/>
                <a:ext cx="48" cy="30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7" name="Line 1591"/>
              <p:cNvSpPr>
                <a:spLocks noChangeShapeType="1"/>
              </p:cNvSpPr>
              <p:nvPr/>
            </p:nvSpPr>
            <p:spPr bwMode="auto">
              <a:xfrm>
                <a:off x="672" y="864"/>
                <a:ext cx="48" cy="27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8" name="Line 1592"/>
              <p:cNvSpPr>
                <a:spLocks noChangeShapeType="1"/>
              </p:cNvSpPr>
              <p:nvPr/>
            </p:nvSpPr>
            <p:spPr bwMode="auto">
              <a:xfrm>
                <a:off x="864" y="1056"/>
                <a:ext cx="80" cy="25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9" name="Line 1593"/>
              <p:cNvSpPr>
                <a:spLocks noChangeShapeType="1"/>
              </p:cNvSpPr>
              <p:nvPr/>
            </p:nvSpPr>
            <p:spPr bwMode="auto">
              <a:xfrm flipH="1">
                <a:off x="368" y="720"/>
                <a:ext cx="64" cy="316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0" name="Line 1594"/>
              <p:cNvSpPr>
                <a:spLocks noChangeShapeType="1"/>
              </p:cNvSpPr>
              <p:nvPr/>
            </p:nvSpPr>
            <p:spPr bwMode="auto">
              <a:xfrm flipH="1">
                <a:off x="576" y="856"/>
                <a:ext cx="80" cy="288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1" name="Line 1595"/>
              <p:cNvSpPr>
                <a:spLocks noChangeShapeType="1"/>
              </p:cNvSpPr>
              <p:nvPr/>
            </p:nvSpPr>
            <p:spPr bwMode="auto">
              <a:xfrm flipH="1">
                <a:off x="768" y="1048"/>
                <a:ext cx="64" cy="26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2" name="Line 1596"/>
              <p:cNvSpPr>
                <a:spLocks noChangeShapeType="1"/>
              </p:cNvSpPr>
              <p:nvPr/>
            </p:nvSpPr>
            <p:spPr bwMode="auto">
              <a:xfrm flipH="1">
                <a:off x="960" y="1144"/>
                <a:ext cx="96" cy="245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3" name="Line 1597"/>
              <p:cNvSpPr>
                <a:spLocks noChangeShapeType="1"/>
              </p:cNvSpPr>
              <p:nvPr/>
            </p:nvSpPr>
            <p:spPr bwMode="auto">
              <a:xfrm flipH="1">
                <a:off x="1176" y="1152"/>
                <a:ext cx="72" cy="23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4" name="Line 1598"/>
              <p:cNvSpPr>
                <a:spLocks noChangeShapeType="1"/>
              </p:cNvSpPr>
              <p:nvPr/>
            </p:nvSpPr>
            <p:spPr bwMode="auto">
              <a:xfrm flipH="1">
                <a:off x="1376" y="1248"/>
                <a:ext cx="64" cy="20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5" name="Line 1599"/>
              <p:cNvSpPr>
                <a:spLocks noChangeShapeType="1"/>
              </p:cNvSpPr>
              <p:nvPr/>
            </p:nvSpPr>
            <p:spPr bwMode="auto">
              <a:xfrm flipH="1">
                <a:off x="1600" y="1352"/>
                <a:ext cx="40" cy="19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6" name="Line 1600"/>
              <p:cNvSpPr>
                <a:spLocks noChangeShapeType="1"/>
              </p:cNvSpPr>
              <p:nvPr/>
            </p:nvSpPr>
            <p:spPr bwMode="auto">
              <a:xfrm flipH="1">
                <a:off x="1768" y="1448"/>
                <a:ext cx="104" cy="175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7" name="Line 1601"/>
              <p:cNvSpPr>
                <a:spLocks noChangeShapeType="1"/>
              </p:cNvSpPr>
              <p:nvPr/>
            </p:nvSpPr>
            <p:spPr bwMode="auto">
              <a:xfrm flipH="1">
                <a:off x="1968" y="1544"/>
                <a:ext cx="56" cy="15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8" name="Line 1602"/>
              <p:cNvSpPr>
                <a:spLocks noChangeShapeType="1"/>
              </p:cNvSpPr>
              <p:nvPr/>
            </p:nvSpPr>
            <p:spPr bwMode="auto">
              <a:xfrm flipH="1">
                <a:off x="2192" y="1584"/>
                <a:ext cx="80" cy="1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39" name="Line 1603"/>
              <p:cNvSpPr>
                <a:spLocks noChangeShapeType="1"/>
              </p:cNvSpPr>
              <p:nvPr/>
            </p:nvSpPr>
            <p:spPr bwMode="auto">
              <a:xfrm flipH="1">
                <a:off x="2384" y="1632"/>
                <a:ext cx="80" cy="140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0" name="Line 1604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40" cy="23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1" name="Line 1605"/>
              <p:cNvSpPr>
                <a:spLocks noChangeShapeType="1"/>
              </p:cNvSpPr>
              <p:nvPr/>
            </p:nvSpPr>
            <p:spPr bwMode="auto">
              <a:xfrm>
                <a:off x="1304" y="1200"/>
                <a:ext cx="72" cy="21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2" name="Line 1606"/>
              <p:cNvSpPr>
                <a:spLocks noChangeShapeType="1"/>
              </p:cNvSpPr>
              <p:nvPr/>
            </p:nvSpPr>
            <p:spPr bwMode="auto">
              <a:xfrm>
                <a:off x="1464" y="1248"/>
                <a:ext cx="104" cy="20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3" name="Line 1607"/>
              <p:cNvSpPr>
                <a:spLocks noChangeShapeType="1"/>
              </p:cNvSpPr>
              <p:nvPr/>
            </p:nvSpPr>
            <p:spPr bwMode="auto">
              <a:xfrm>
                <a:off x="1672" y="1344"/>
                <a:ext cx="72" cy="17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4" name="Line 1608"/>
              <p:cNvSpPr>
                <a:spLocks noChangeShapeType="1"/>
              </p:cNvSpPr>
              <p:nvPr/>
            </p:nvSpPr>
            <p:spPr bwMode="auto">
              <a:xfrm>
                <a:off x="1896" y="1440"/>
                <a:ext cx="48" cy="166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5" name="Line 1609"/>
              <p:cNvSpPr>
                <a:spLocks noChangeShapeType="1"/>
              </p:cNvSpPr>
              <p:nvPr/>
            </p:nvSpPr>
            <p:spPr bwMode="auto">
              <a:xfrm>
                <a:off x="2064" y="1536"/>
                <a:ext cx="104" cy="1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6" name="Line 1610"/>
              <p:cNvSpPr>
                <a:spLocks noChangeShapeType="1"/>
              </p:cNvSpPr>
              <p:nvPr/>
            </p:nvSpPr>
            <p:spPr bwMode="auto">
              <a:xfrm>
                <a:off x="2296" y="1584"/>
                <a:ext cx="72" cy="13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7" name="Line 1611"/>
              <p:cNvSpPr>
                <a:spLocks noChangeShapeType="1"/>
              </p:cNvSpPr>
              <p:nvPr/>
            </p:nvSpPr>
            <p:spPr bwMode="auto">
              <a:xfrm flipH="1">
                <a:off x="2592" y="1680"/>
                <a:ext cx="64" cy="13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8" name="Line 1612"/>
              <p:cNvSpPr>
                <a:spLocks noChangeShapeType="1"/>
              </p:cNvSpPr>
              <p:nvPr/>
            </p:nvSpPr>
            <p:spPr bwMode="auto">
              <a:xfrm flipH="1">
                <a:off x="2792" y="1728"/>
                <a:ext cx="72" cy="11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49" name="Line 1613"/>
              <p:cNvSpPr>
                <a:spLocks noChangeShapeType="1"/>
              </p:cNvSpPr>
              <p:nvPr/>
            </p:nvSpPr>
            <p:spPr bwMode="auto">
              <a:xfrm flipH="1">
                <a:off x="2984" y="1824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0" name="Line 1614"/>
              <p:cNvSpPr>
                <a:spLocks noChangeShapeType="1"/>
              </p:cNvSpPr>
              <p:nvPr/>
            </p:nvSpPr>
            <p:spPr bwMode="auto">
              <a:xfrm flipH="1">
                <a:off x="3176" y="1792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1" name="Line 1615"/>
              <p:cNvSpPr>
                <a:spLocks noChangeShapeType="1"/>
              </p:cNvSpPr>
              <p:nvPr/>
            </p:nvSpPr>
            <p:spPr bwMode="auto">
              <a:xfrm flipH="1">
                <a:off x="3376" y="1888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2" name="Line 1616"/>
              <p:cNvSpPr>
                <a:spLocks noChangeShapeType="1"/>
              </p:cNvSpPr>
              <p:nvPr/>
            </p:nvSpPr>
            <p:spPr bwMode="auto">
              <a:xfrm flipH="1">
                <a:off x="3568" y="1872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3" name="Line 1617"/>
              <p:cNvSpPr>
                <a:spLocks noChangeShapeType="1"/>
              </p:cNvSpPr>
              <p:nvPr/>
            </p:nvSpPr>
            <p:spPr bwMode="auto">
              <a:xfrm flipH="1">
                <a:off x="3792" y="1896"/>
                <a:ext cx="72" cy="7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4" name="Line 1618"/>
              <p:cNvSpPr>
                <a:spLocks noChangeShapeType="1"/>
              </p:cNvSpPr>
              <p:nvPr/>
            </p:nvSpPr>
            <p:spPr bwMode="auto">
              <a:xfrm>
                <a:off x="2488" y="1632"/>
                <a:ext cx="96" cy="13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5" name="Line 1619"/>
              <p:cNvSpPr>
                <a:spLocks noChangeShapeType="1"/>
              </p:cNvSpPr>
              <p:nvPr/>
            </p:nvSpPr>
            <p:spPr bwMode="auto">
              <a:xfrm>
                <a:off x="2672" y="1656"/>
                <a:ext cx="104" cy="126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6" name="Line 1620"/>
              <p:cNvSpPr>
                <a:spLocks noChangeShapeType="1"/>
              </p:cNvSpPr>
              <p:nvPr/>
            </p:nvSpPr>
            <p:spPr bwMode="auto">
              <a:xfrm>
                <a:off x="2872" y="1728"/>
                <a:ext cx="88" cy="108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7" name="Line 1621"/>
              <p:cNvSpPr>
                <a:spLocks noChangeShapeType="1"/>
              </p:cNvSpPr>
              <p:nvPr/>
            </p:nvSpPr>
            <p:spPr bwMode="auto">
              <a:xfrm>
                <a:off x="30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8" name="Line 1622"/>
              <p:cNvSpPr>
                <a:spLocks noChangeShapeType="1"/>
              </p:cNvSpPr>
              <p:nvPr/>
            </p:nvSpPr>
            <p:spPr bwMode="auto">
              <a:xfrm>
                <a:off x="32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59" name="Line 1623"/>
              <p:cNvSpPr>
                <a:spLocks noChangeShapeType="1"/>
              </p:cNvSpPr>
              <p:nvPr/>
            </p:nvSpPr>
            <p:spPr bwMode="auto">
              <a:xfrm>
                <a:off x="3472" y="1872"/>
                <a:ext cx="88" cy="8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0" name="Line 1624"/>
              <p:cNvSpPr>
                <a:spLocks noChangeShapeType="1"/>
              </p:cNvSpPr>
              <p:nvPr/>
            </p:nvSpPr>
            <p:spPr bwMode="auto">
              <a:xfrm>
                <a:off x="3680" y="1864"/>
                <a:ext cx="88" cy="8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1" name="Line 1625"/>
              <p:cNvSpPr>
                <a:spLocks noChangeShapeType="1"/>
              </p:cNvSpPr>
              <p:nvPr/>
            </p:nvSpPr>
            <p:spPr bwMode="auto">
              <a:xfrm>
                <a:off x="3888" y="1880"/>
                <a:ext cx="88" cy="7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2" name="Line 1626"/>
              <p:cNvSpPr>
                <a:spLocks noChangeShapeType="1"/>
              </p:cNvSpPr>
              <p:nvPr/>
            </p:nvSpPr>
            <p:spPr bwMode="auto">
              <a:xfrm>
                <a:off x="4104" y="1920"/>
                <a:ext cx="72" cy="7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3" name="Line 1627"/>
              <p:cNvSpPr>
                <a:spLocks noChangeShapeType="1"/>
              </p:cNvSpPr>
              <p:nvPr/>
            </p:nvSpPr>
            <p:spPr bwMode="auto">
              <a:xfrm>
                <a:off x="4296" y="2016"/>
                <a:ext cx="64" cy="5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4" name="Line 1628"/>
              <p:cNvSpPr>
                <a:spLocks noChangeShapeType="1"/>
              </p:cNvSpPr>
              <p:nvPr/>
            </p:nvSpPr>
            <p:spPr bwMode="auto">
              <a:xfrm>
                <a:off x="4496" y="2016"/>
                <a:ext cx="80" cy="5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5" name="Line 1629"/>
              <p:cNvSpPr>
                <a:spLocks noChangeShapeType="1"/>
              </p:cNvSpPr>
              <p:nvPr/>
            </p:nvSpPr>
            <p:spPr bwMode="auto">
              <a:xfrm>
                <a:off x="4712" y="2032"/>
                <a:ext cx="56" cy="4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6" name="Line 1630"/>
              <p:cNvSpPr>
                <a:spLocks noChangeShapeType="1"/>
              </p:cNvSpPr>
              <p:nvPr/>
            </p:nvSpPr>
            <p:spPr bwMode="auto">
              <a:xfrm>
                <a:off x="4888" y="2016"/>
                <a:ext cx="72" cy="48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7" name="Line 1631"/>
              <p:cNvSpPr>
                <a:spLocks noChangeShapeType="1"/>
              </p:cNvSpPr>
              <p:nvPr/>
            </p:nvSpPr>
            <p:spPr bwMode="auto">
              <a:xfrm>
                <a:off x="5072" y="2072"/>
                <a:ext cx="64" cy="3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8" name="Line 1632"/>
              <p:cNvSpPr>
                <a:spLocks noChangeShapeType="1"/>
              </p:cNvSpPr>
              <p:nvPr/>
            </p:nvSpPr>
            <p:spPr bwMode="auto">
              <a:xfrm flipH="1">
                <a:off x="4008" y="1920"/>
                <a:ext cx="72" cy="7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69" name="Line 1633"/>
              <p:cNvSpPr>
                <a:spLocks noChangeShapeType="1"/>
              </p:cNvSpPr>
              <p:nvPr/>
            </p:nvSpPr>
            <p:spPr bwMode="auto">
              <a:xfrm flipH="1">
                <a:off x="4200" y="1984"/>
                <a:ext cx="72" cy="64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0" name="Line 1634"/>
              <p:cNvSpPr>
                <a:spLocks noChangeShapeType="1"/>
              </p:cNvSpPr>
              <p:nvPr/>
            </p:nvSpPr>
            <p:spPr bwMode="auto">
              <a:xfrm flipH="1">
                <a:off x="4392" y="2016"/>
                <a:ext cx="72" cy="60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1" name="Line 1635"/>
              <p:cNvSpPr>
                <a:spLocks noChangeShapeType="1"/>
              </p:cNvSpPr>
              <p:nvPr/>
            </p:nvSpPr>
            <p:spPr bwMode="auto">
              <a:xfrm flipH="1">
                <a:off x="4600" y="2032"/>
                <a:ext cx="88" cy="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2" name="Line 1636"/>
              <p:cNvSpPr>
                <a:spLocks noChangeShapeType="1"/>
              </p:cNvSpPr>
              <p:nvPr/>
            </p:nvSpPr>
            <p:spPr bwMode="auto">
              <a:xfrm flipH="1">
                <a:off x="4776" y="2032"/>
                <a:ext cx="88" cy="4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3" name="Line 1637"/>
              <p:cNvSpPr>
                <a:spLocks noChangeShapeType="1"/>
              </p:cNvSpPr>
              <p:nvPr/>
            </p:nvSpPr>
            <p:spPr bwMode="auto">
              <a:xfrm flipH="1">
                <a:off x="4968" y="2072"/>
                <a:ext cx="88" cy="4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4" name="Line 1638"/>
              <p:cNvSpPr>
                <a:spLocks noChangeShapeType="1"/>
              </p:cNvSpPr>
              <p:nvPr/>
            </p:nvSpPr>
            <p:spPr bwMode="auto">
              <a:xfrm>
                <a:off x="5232" y="2112"/>
                <a:ext cx="56" cy="2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5" name="Line 1639"/>
              <p:cNvSpPr>
                <a:spLocks noChangeShapeType="1"/>
              </p:cNvSpPr>
              <p:nvPr/>
            </p:nvSpPr>
            <p:spPr bwMode="auto">
              <a:xfrm flipH="1">
                <a:off x="5152" y="2112"/>
                <a:ext cx="80" cy="32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6" name="Line 1640"/>
              <p:cNvSpPr>
                <a:spLocks noChangeShapeType="1"/>
              </p:cNvSpPr>
              <p:nvPr/>
            </p:nvSpPr>
            <p:spPr bwMode="auto">
              <a:xfrm flipH="1">
                <a:off x="5296" y="2144"/>
                <a:ext cx="64" cy="25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77" name="Line 1641"/>
              <p:cNvSpPr>
                <a:spLocks noChangeShapeType="1"/>
              </p:cNvSpPr>
              <p:nvPr/>
            </p:nvSpPr>
            <p:spPr bwMode="auto">
              <a:xfrm>
                <a:off x="5376" y="2152"/>
                <a:ext cx="32" cy="20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531" name="Group 1642"/>
            <p:cNvGrpSpPr>
              <a:grpSpLocks/>
            </p:cNvGrpSpPr>
            <p:nvPr/>
          </p:nvGrpSpPr>
          <p:grpSpPr bwMode="auto">
            <a:xfrm>
              <a:off x="8520113" y="2182610"/>
              <a:ext cx="1762125" cy="574675"/>
              <a:chOff x="955" y="2528"/>
              <a:chExt cx="1549" cy="985"/>
            </a:xfrm>
          </p:grpSpPr>
          <p:sp>
            <p:nvSpPr>
              <p:cNvPr id="46751" name="Line 1643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2" name="Line 1644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3" name="Line 1645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4" name="Line 1646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5" name="Line 1647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6" name="Line 1648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7" name="Line 1649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8" name="Line 1650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9" name="Line 1651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0" name="Line 1652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1" name="Line 1653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2" name="Line 1654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3" name="Line 1655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4" name="Line 1656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5" name="Line 1657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6" name="Line 1658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7" name="Line 1659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8" name="Line 1660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69" name="Line 1661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0" name="Line 1662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1" name="Line 1663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2" name="Line 1664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3" name="Line 1665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4" name="Line 1666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5" name="Line 1667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6" name="Line 1668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7" name="Line 1669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8" name="Line 1670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79" name="Line 1671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0" name="Line 1672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1" name="Line 1673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2" name="Line 1674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3" name="Line 1675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4" name="Line 1676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5" name="Line 1677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6" name="Line 1678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7" name="Line 1679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8" name="Line 1680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89" name="Line 1681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0" name="Line 1682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1" name="Line 1683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2" name="Line 1684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3" name="Line 1685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4" name="Line 1686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5" name="Line 1687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6" name="Line 1688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7" name="Line 1689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8" name="Line 1690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99" name="Line 1691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0" name="Line 1692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1" name="Line 1693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2" name="Line 1694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3" name="Line 1695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4" name="Line 1696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5" name="Line 1697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6" name="Line 1698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7" name="Line 1699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8" name="Line 1700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09" name="Line 1701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0" name="Line 1702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1" name="Line 1703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2" name="Line 1704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3" name="Line 1705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4" name="Line 1706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5" name="Line 1707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6" name="Line 1708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7" name="Line 1709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8" name="Line 1710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19" name="Line 1711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0" name="Line 1712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1" name="Line 1713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2" name="Line 1714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823" name="Line 1715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532" name="Group 1716"/>
            <p:cNvGrpSpPr>
              <a:grpSpLocks/>
            </p:cNvGrpSpPr>
            <p:nvPr/>
          </p:nvGrpSpPr>
          <p:grpSpPr bwMode="auto">
            <a:xfrm flipV="1">
              <a:off x="8534400" y="1460297"/>
              <a:ext cx="1714500" cy="649288"/>
              <a:chOff x="955" y="2528"/>
              <a:chExt cx="1549" cy="985"/>
            </a:xfrm>
          </p:grpSpPr>
          <p:sp>
            <p:nvSpPr>
              <p:cNvPr id="46678" name="Line 1717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9" name="Line 1718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0" name="Line 1719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1" name="Line 1720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2" name="Line 1721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3" name="Line 1722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4" name="Line 1723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5" name="Line 1724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6" name="Line 1725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7" name="Line 1726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8" name="Line 1727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89" name="Line 1728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0" name="Line 1729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1" name="Line 1730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2" name="Line 1731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3" name="Line 1732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4" name="Line 1733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5" name="Line 1734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6" name="Line 1735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7" name="Line 1736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8" name="Line 1737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99" name="Line 1738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0" name="Line 1739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1" name="Line 1740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2" name="Line 1741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3" name="Line 1742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4" name="Line 1743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5" name="Line 1744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6" name="Line 1745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7" name="Line 1746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8" name="Line 1747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09" name="Line 1748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0" name="Line 1749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1" name="Line 1750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2" name="Line 1751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3" name="Line 1752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4" name="Line 1753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5" name="Line 1754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6" name="Line 1755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7" name="Line 1756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8" name="Line 1757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19" name="Line 1758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0" name="Line 1759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1" name="Line 1760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2" name="Line 1761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3" name="Line 1762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4" name="Line 1763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5" name="Line 1764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6" name="Line 1765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7" name="Line 1766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8" name="Line 1767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29" name="Line 1768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0" name="Line 1769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1" name="Line 1770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2" name="Line 1771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3" name="Line 1772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4" name="Line 1773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5" name="Line 1774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6" name="Line 1775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7" name="Line 1776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8" name="Line 1777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39" name="Line 1778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0" name="Line 1779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1" name="Line 1780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2" name="Line 1781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3" name="Line 1782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4" name="Line 1783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5" name="Line 1784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6" name="Line 1785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7" name="Line 1786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8" name="Line 1787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49" name="Line 1788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750" name="Line 1789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533" name="Group 1795"/>
            <p:cNvGrpSpPr>
              <a:grpSpLocks/>
            </p:cNvGrpSpPr>
            <p:nvPr/>
          </p:nvGrpSpPr>
          <p:grpSpPr bwMode="auto">
            <a:xfrm>
              <a:off x="8520113" y="2252460"/>
              <a:ext cx="1800225" cy="1152525"/>
              <a:chOff x="955" y="2528"/>
              <a:chExt cx="1549" cy="985"/>
            </a:xfrm>
          </p:grpSpPr>
          <p:sp>
            <p:nvSpPr>
              <p:cNvPr id="46605" name="Line 1796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06" name="Line 1797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07" name="Line 1798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08" name="Line 1799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09" name="Line 1800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0" name="Line 1801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1" name="Line 1802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2" name="Line 1803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3" name="Line 1804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4" name="Line 1805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5" name="Line 1806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6" name="Line 1807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7" name="Line 1808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8" name="Line 1809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19" name="Line 1810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0" name="Line 1811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1" name="Line 1812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2" name="Line 1813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3" name="Line 1814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4" name="Line 1815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5" name="Line 1816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6" name="Line 1817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7" name="Line 1818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8" name="Line 1819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29" name="Line 1820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0" name="Line 1821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1" name="Line 1822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2" name="Line 1823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3" name="Line 1824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4" name="Line 1825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5" name="Line 1826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6" name="Line 1827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7" name="Line 1828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8" name="Line 1829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39" name="Line 1830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0" name="Line 1831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1" name="Line 1832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2" name="Line 1833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3" name="Line 1834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4" name="Line 1835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5" name="Line 1836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6" name="Line 1837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7" name="Line 1838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8" name="Line 1839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49" name="Line 1840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0" name="Line 1841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1" name="Line 1842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2" name="Line 1843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3" name="Line 1844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4" name="Line 1845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5" name="Line 1846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6" name="Line 1847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7" name="Line 1848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8" name="Line 1849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59" name="Line 1850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0" name="Line 1851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1" name="Line 1852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2" name="Line 1853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3" name="Line 1854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4" name="Line 1855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5" name="Line 1856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6" name="Line 1857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7" name="Line 1858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8" name="Line 1859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69" name="Line 1860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0" name="Line 1861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1" name="Line 1862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2" name="Line 1863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3" name="Line 1864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4" name="Line 1865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5" name="Line 1866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6" name="Line 1867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677" name="Line 1868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46534" name="Line 1870"/>
            <p:cNvSpPr>
              <a:spLocks noChangeShapeType="1"/>
            </p:cNvSpPr>
            <p:nvPr/>
          </p:nvSpPr>
          <p:spPr bwMode="auto">
            <a:xfrm>
              <a:off x="8520113" y="971347"/>
              <a:ext cx="41275" cy="1158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35" name="Line 1871"/>
            <p:cNvSpPr>
              <a:spLocks noChangeShapeType="1"/>
            </p:cNvSpPr>
            <p:nvPr/>
          </p:nvSpPr>
          <p:spPr bwMode="auto">
            <a:xfrm>
              <a:off x="8588375" y="1076122"/>
              <a:ext cx="41275" cy="1111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36" name="Line 1872"/>
            <p:cNvSpPr>
              <a:spLocks noChangeShapeType="1"/>
            </p:cNvSpPr>
            <p:nvPr/>
          </p:nvSpPr>
          <p:spPr bwMode="auto">
            <a:xfrm>
              <a:off x="8567738" y="1091997"/>
              <a:ext cx="22225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37" name="Line 1873"/>
            <p:cNvSpPr>
              <a:spLocks noChangeShapeType="1"/>
            </p:cNvSpPr>
            <p:nvPr/>
          </p:nvSpPr>
          <p:spPr bwMode="auto">
            <a:xfrm>
              <a:off x="8597900" y="1131685"/>
              <a:ext cx="15875" cy="2063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38" name="Line 1874"/>
            <p:cNvSpPr>
              <a:spLocks noChangeShapeType="1"/>
            </p:cNvSpPr>
            <p:nvPr/>
          </p:nvSpPr>
          <p:spPr bwMode="auto">
            <a:xfrm>
              <a:off x="8624888" y="1171372"/>
              <a:ext cx="1905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39" name="Line 1875"/>
            <p:cNvSpPr>
              <a:spLocks noChangeShapeType="1"/>
            </p:cNvSpPr>
            <p:nvPr/>
          </p:nvSpPr>
          <p:spPr bwMode="auto">
            <a:xfrm>
              <a:off x="8655050" y="1174547"/>
              <a:ext cx="42863" cy="984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0" name="Line 1876"/>
            <p:cNvSpPr>
              <a:spLocks noChangeShapeType="1"/>
            </p:cNvSpPr>
            <p:nvPr/>
          </p:nvSpPr>
          <p:spPr bwMode="auto">
            <a:xfrm>
              <a:off x="8653463" y="121106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1" name="Line 1877"/>
            <p:cNvSpPr>
              <a:spLocks noChangeShapeType="1"/>
            </p:cNvSpPr>
            <p:nvPr/>
          </p:nvSpPr>
          <p:spPr bwMode="auto">
            <a:xfrm>
              <a:off x="8683625" y="1247572"/>
              <a:ext cx="20638" cy="222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2" name="Line 1878"/>
            <p:cNvSpPr>
              <a:spLocks noChangeShapeType="1"/>
            </p:cNvSpPr>
            <p:nvPr/>
          </p:nvSpPr>
          <p:spPr bwMode="auto">
            <a:xfrm>
              <a:off x="8723313" y="1261860"/>
              <a:ext cx="42862" cy="920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3" name="Line 1879"/>
            <p:cNvSpPr>
              <a:spLocks noChangeShapeType="1"/>
            </p:cNvSpPr>
            <p:nvPr/>
          </p:nvSpPr>
          <p:spPr bwMode="auto">
            <a:xfrm>
              <a:off x="8712200" y="1285672"/>
              <a:ext cx="22225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4" name="Line 1880"/>
            <p:cNvSpPr>
              <a:spLocks noChangeShapeType="1"/>
            </p:cNvSpPr>
            <p:nvPr/>
          </p:nvSpPr>
          <p:spPr bwMode="auto">
            <a:xfrm>
              <a:off x="8742363" y="1320597"/>
              <a:ext cx="20637" cy="222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5" name="Line 1881"/>
            <p:cNvSpPr>
              <a:spLocks noChangeShapeType="1"/>
            </p:cNvSpPr>
            <p:nvPr/>
          </p:nvSpPr>
          <p:spPr bwMode="auto">
            <a:xfrm>
              <a:off x="8791575" y="1342822"/>
              <a:ext cx="41275" cy="809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6" name="Line 1882"/>
            <p:cNvSpPr>
              <a:spLocks noChangeShapeType="1"/>
            </p:cNvSpPr>
            <p:nvPr/>
          </p:nvSpPr>
          <p:spPr bwMode="auto">
            <a:xfrm>
              <a:off x="8775700" y="135711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7" name="Line 1883"/>
            <p:cNvSpPr>
              <a:spLocks noChangeShapeType="1"/>
            </p:cNvSpPr>
            <p:nvPr/>
          </p:nvSpPr>
          <p:spPr bwMode="auto">
            <a:xfrm>
              <a:off x="8812213" y="1390447"/>
              <a:ext cx="19050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8" name="Line 1884"/>
            <p:cNvSpPr>
              <a:spLocks noChangeShapeType="1"/>
            </p:cNvSpPr>
            <p:nvPr/>
          </p:nvSpPr>
          <p:spPr bwMode="auto">
            <a:xfrm>
              <a:off x="8859838" y="1411085"/>
              <a:ext cx="42862" cy="777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49" name="Line 1885"/>
            <p:cNvSpPr>
              <a:spLocks noChangeShapeType="1"/>
            </p:cNvSpPr>
            <p:nvPr/>
          </p:nvSpPr>
          <p:spPr bwMode="auto">
            <a:xfrm>
              <a:off x="8845550" y="1426960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0" name="Line 1886"/>
            <p:cNvSpPr>
              <a:spLocks noChangeShapeType="1"/>
            </p:cNvSpPr>
            <p:nvPr/>
          </p:nvSpPr>
          <p:spPr bwMode="auto">
            <a:xfrm>
              <a:off x="8877300" y="145871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1" name="Line 1887"/>
            <p:cNvSpPr>
              <a:spLocks noChangeShapeType="1"/>
            </p:cNvSpPr>
            <p:nvPr/>
          </p:nvSpPr>
          <p:spPr bwMode="auto">
            <a:xfrm>
              <a:off x="8928100" y="1477760"/>
              <a:ext cx="41275" cy="698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2" name="Line 1888"/>
            <p:cNvSpPr>
              <a:spLocks noChangeShapeType="1"/>
            </p:cNvSpPr>
            <p:nvPr/>
          </p:nvSpPr>
          <p:spPr bwMode="auto">
            <a:xfrm>
              <a:off x="8913813" y="1492047"/>
              <a:ext cx="20637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3" name="Line 1889"/>
            <p:cNvSpPr>
              <a:spLocks noChangeShapeType="1"/>
            </p:cNvSpPr>
            <p:nvPr/>
          </p:nvSpPr>
          <p:spPr bwMode="auto">
            <a:xfrm>
              <a:off x="8950325" y="1525385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4" name="Line 1890"/>
            <p:cNvSpPr>
              <a:spLocks noChangeShapeType="1"/>
            </p:cNvSpPr>
            <p:nvPr/>
          </p:nvSpPr>
          <p:spPr bwMode="auto">
            <a:xfrm>
              <a:off x="8994775" y="1536497"/>
              <a:ext cx="42863" cy="650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5" name="Line 1891"/>
            <p:cNvSpPr>
              <a:spLocks noChangeShapeType="1"/>
            </p:cNvSpPr>
            <p:nvPr/>
          </p:nvSpPr>
          <p:spPr bwMode="auto">
            <a:xfrm>
              <a:off x="8988425" y="1557135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6" name="Line 1892"/>
            <p:cNvSpPr>
              <a:spLocks noChangeShapeType="1"/>
            </p:cNvSpPr>
            <p:nvPr/>
          </p:nvSpPr>
          <p:spPr bwMode="auto">
            <a:xfrm>
              <a:off x="9026525" y="1587297"/>
              <a:ext cx="26988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7" name="Line 1893"/>
            <p:cNvSpPr>
              <a:spLocks noChangeShapeType="1"/>
            </p:cNvSpPr>
            <p:nvPr/>
          </p:nvSpPr>
          <p:spPr bwMode="auto">
            <a:xfrm>
              <a:off x="9063038" y="1590472"/>
              <a:ext cx="42862" cy="587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8" name="Line 1894"/>
            <p:cNvSpPr>
              <a:spLocks noChangeShapeType="1"/>
            </p:cNvSpPr>
            <p:nvPr/>
          </p:nvSpPr>
          <p:spPr bwMode="auto">
            <a:xfrm>
              <a:off x="9074150" y="1620635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59" name="Line 1895"/>
            <p:cNvSpPr>
              <a:spLocks noChangeShapeType="1"/>
            </p:cNvSpPr>
            <p:nvPr/>
          </p:nvSpPr>
          <p:spPr bwMode="auto">
            <a:xfrm>
              <a:off x="9131300" y="1638097"/>
              <a:ext cx="41275" cy="555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0" name="Line 1896"/>
            <p:cNvSpPr>
              <a:spLocks noChangeShapeType="1"/>
            </p:cNvSpPr>
            <p:nvPr/>
          </p:nvSpPr>
          <p:spPr bwMode="auto">
            <a:xfrm>
              <a:off x="9117013" y="1649210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1" name="Line 1897"/>
            <p:cNvSpPr>
              <a:spLocks noChangeShapeType="1"/>
            </p:cNvSpPr>
            <p:nvPr/>
          </p:nvSpPr>
          <p:spPr bwMode="auto">
            <a:xfrm>
              <a:off x="9163050" y="1677785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2" name="Line 1898"/>
            <p:cNvSpPr>
              <a:spLocks noChangeShapeType="1"/>
            </p:cNvSpPr>
            <p:nvPr/>
          </p:nvSpPr>
          <p:spPr bwMode="auto">
            <a:xfrm>
              <a:off x="9199563" y="1682547"/>
              <a:ext cx="41275" cy="5080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3" name="Line 1899"/>
            <p:cNvSpPr>
              <a:spLocks noChangeShapeType="1"/>
            </p:cNvSpPr>
            <p:nvPr/>
          </p:nvSpPr>
          <p:spPr bwMode="auto">
            <a:xfrm>
              <a:off x="9209088" y="1707947"/>
              <a:ext cx="23812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4" name="Line 1900"/>
            <p:cNvSpPr>
              <a:spLocks noChangeShapeType="1"/>
            </p:cNvSpPr>
            <p:nvPr/>
          </p:nvSpPr>
          <p:spPr bwMode="auto">
            <a:xfrm>
              <a:off x="9267825" y="1722235"/>
              <a:ext cx="41275" cy="476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5" name="Line 1901"/>
            <p:cNvSpPr>
              <a:spLocks noChangeShapeType="1"/>
            </p:cNvSpPr>
            <p:nvPr/>
          </p:nvSpPr>
          <p:spPr bwMode="auto">
            <a:xfrm>
              <a:off x="9251950" y="1733347"/>
              <a:ext cx="26988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6" name="Line 1902"/>
            <p:cNvSpPr>
              <a:spLocks noChangeShapeType="1"/>
            </p:cNvSpPr>
            <p:nvPr/>
          </p:nvSpPr>
          <p:spPr bwMode="auto">
            <a:xfrm>
              <a:off x="9299575" y="1758747"/>
              <a:ext cx="25400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7" name="Line 1903"/>
            <p:cNvSpPr>
              <a:spLocks noChangeShapeType="1"/>
            </p:cNvSpPr>
            <p:nvPr/>
          </p:nvSpPr>
          <p:spPr bwMode="auto">
            <a:xfrm>
              <a:off x="9334500" y="1758747"/>
              <a:ext cx="44450" cy="428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8" name="Line 1904"/>
            <p:cNvSpPr>
              <a:spLocks noChangeShapeType="1"/>
            </p:cNvSpPr>
            <p:nvPr/>
          </p:nvSpPr>
          <p:spPr bwMode="auto">
            <a:xfrm>
              <a:off x="9345613" y="1780972"/>
              <a:ext cx="22225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69" name="Line 1905"/>
            <p:cNvSpPr>
              <a:spLocks noChangeShapeType="1"/>
            </p:cNvSpPr>
            <p:nvPr/>
          </p:nvSpPr>
          <p:spPr bwMode="auto">
            <a:xfrm>
              <a:off x="9404350" y="1790497"/>
              <a:ext cx="41275" cy="412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0" name="Line 1906"/>
            <p:cNvSpPr>
              <a:spLocks noChangeShapeType="1"/>
            </p:cNvSpPr>
            <p:nvPr/>
          </p:nvSpPr>
          <p:spPr bwMode="auto">
            <a:xfrm>
              <a:off x="9393238" y="1801610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1" name="Line 1907"/>
            <p:cNvSpPr>
              <a:spLocks noChangeShapeType="1"/>
            </p:cNvSpPr>
            <p:nvPr/>
          </p:nvSpPr>
          <p:spPr bwMode="auto">
            <a:xfrm flipV="1">
              <a:off x="9444038" y="1823835"/>
              <a:ext cx="17462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2" name="Line 1908"/>
            <p:cNvSpPr>
              <a:spLocks noChangeShapeType="1"/>
            </p:cNvSpPr>
            <p:nvPr/>
          </p:nvSpPr>
          <p:spPr bwMode="auto">
            <a:xfrm>
              <a:off x="9472613" y="1820660"/>
              <a:ext cx="39687" cy="365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3" name="Line 1909"/>
            <p:cNvSpPr>
              <a:spLocks noChangeShapeType="1"/>
            </p:cNvSpPr>
            <p:nvPr/>
          </p:nvSpPr>
          <p:spPr bwMode="auto">
            <a:xfrm flipV="1">
              <a:off x="9467850" y="18412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4" name="Line 1910"/>
            <p:cNvSpPr>
              <a:spLocks noChangeShapeType="1"/>
            </p:cNvSpPr>
            <p:nvPr/>
          </p:nvSpPr>
          <p:spPr bwMode="auto">
            <a:xfrm>
              <a:off x="9499600" y="1846060"/>
              <a:ext cx="23813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5" name="Line 1911"/>
            <p:cNvSpPr>
              <a:spLocks noChangeShapeType="1"/>
            </p:cNvSpPr>
            <p:nvPr/>
          </p:nvSpPr>
          <p:spPr bwMode="auto">
            <a:xfrm>
              <a:off x="9537700" y="1846060"/>
              <a:ext cx="44450" cy="365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6" name="Line 1912"/>
            <p:cNvSpPr>
              <a:spLocks noChangeShapeType="1"/>
            </p:cNvSpPr>
            <p:nvPr/>
          </p:nvSpPr>
          <p:spPr bwMode="auto">
            <a:xfrm>
              <a:off x="9553575" y="1868285"/>
              <a:ext cx="25400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7" name="Line 1913"/>
            <p:cNvSpPr>
              <a:spLocks noChangeShapeType="1"/>
            </p:cNvSpPr>
            <p:nvPr/>
          </p:nvSpPr>
          <p:spPr bwMode="auto">
            <a:xfrm>
              <a:off x="9607550" y="1876222"/>
              <a:ext cx="381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8" name="Line 1914"/>
            <p:cNvSpPr>
              <a:spLocks noChangeShapeType="1"/>
            </p:cNvSpPr>
            <p:nvPr/>
          </p:nvSpPr>
          <p:spPr bwMode="auto">
            <a:xfrm>
              <a:off x="9609138" y="1882572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79" name="Line 1915"/>
            <p:cNvSpPr>
              <a:spLocks noChangeShapeType="1"/>
            </p:cNvSpPr>
            <p:nvPr/>
          </p:nvSpPr>
          <p:spPr bwMode="auto">
            <a:xfrm>
              <a:off x="9675813" y="1895272"/>
              <a:ext cx="38100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0" name="Line 1916"/>
            <p:cNvSpPr>
              <a:spLocks noChangeShapeType="1"/>
            </p:cNvSpPr>
            <p:nvPr/>
          </p:nvSpPr>
          <p:spPr bwMode="auto">
            <a:xfrm>
              <a:off x="9664700" y="1901622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1" name="Line 1917"/>
            <p:cNvSpPr>
              <a:spLocks noChangeShapeType="1"/>
            </p:cNvSpPr>
            <p:nvPr/>
          </p:nvSpPr>
          <p:spPr bwMode="auto">
            <a:xfrm flipV="1">
              <a:off x="9715500" y="1919085"/>
              <a:ext cx="14288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2" name="Line 1918"/>
            <p:cNvSpPr>
              <a:spLocks noChangeShapeType="1"/>
            </p:cNvSpPr>
            <p:nvPr/>
          </p:nvSpPr>
          <p:spPr bwMode="auto">
            <a:xfrm>
              <a:off x="9744075" y="1915910"/>
              <a:ext cx="38100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3" name="Line 1919"/>
            <p:cNvSpPr>
              <a:spLocks noChangeShapeType="1"/>
            </p:cNvSpPr>
            <p:nvPr/>
          </p:nvSpPr>
          <p:spPr bwMode="auto">
            <a:xfrm flipV="1">
              <a:off x="9740900" y="19301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4" name="Line 1920"/>
            <p:cNvSpPr>
              <a:spLocks noChangeShapeType="1"/>
            </p:cNvSpPr>
            <p:nvPr/>
          </p:nvSpPr>
          <p:spPr bwMode="auto">
            <a:xfrm>
              <a:off x="9771063" y="1930197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5" name="Line 1921"/>
            <p:cNvSpPr>
              <a:spLocks noChangeShapeType="1"/>
            </p:cNvSpPr>
            <p:nvPr/>
          </p:nvSpPr>
          <p:spPr bwMode="auto">
            <a:xfrm>
              <a:off x="9812338" y="1933372"/>
              <a:ext cx="381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6" name="Line 1922"/>
            <p:cNvSpPr>
              <a:spLocks noChangeShapeType="1"/>
            </p:cNvSpPr>
            <p:nvPr/>
          </p:nvSpPr>
          <p:spPr bwMode="auto">
            <a:xfrm>
              <a:off x="9826625" y="1944485"/>
              <a:ext cx="254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7" name="Line 1923"/>
            <p:cNvSpPr>
              <a:spLocks noChangeShapeType="1"/>
            </p:cNvSpPr>
            <p:nvPr/>
          </p:nvSpPr>
          <p:spPr bwMode="auto">
            <a:xfrm>
              <a:off x="9879013" y="1949247"/>
              <a:ext cx="39687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8" name="Line 1924"/>
            <p:cNvSpPr>
              <a:spLocks noChangeShapeType="1"/>
            </p:cNvSpPr>
            <p:nvPr/>
          </p:nvSpPr>
          <p:spPr bwMode="auto">
            <a:xfrm>
              <a:off x="9882188" y="1955597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89" name="Line 1925"/>
            <p:cNvSpPr>
              <a:spLocks noChangeShapeType="1"/>
            </p:cNvSpPr>
            <p:nvPr/>
          </p:nvSpPr>
          <p:spPr bwMode="auto">
            <a:xfrm>
              <a:off x="9948863" y="1963535"/>
              <a:ext cx="36512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0" name="Line 1926"/>
            <p:cNvSpPr>
              <a:spLocks noChangeShapeType="1"/>
            </p:cNvSpPr>
            <p:nvPr/>
          </p:nvSpPr>
          <p:spPr bwMode="auto">
            <a:xfrm>
              <a:off x="9936163" y="1966710"/>
              <a:ext cx="25400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1" name="Line 1927"/>
            <p:cNvSpPr>
              <a:spLocks noChangeShapeType="1"/>
            </p:cNvSpPr>
            <p:nvPr/>
          </p:nvSpPr>
          <p:spPr bwMode="auto">
            <a:xfrm flipV="1">
              <a:off x="9988550" y="1977822"/>
              <a:ext cx="15875" cy="1270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2" name="Line 1928"/>
            <p:cNvSpPr>
              <a:spLocks noChangeShapeType="1"/>
            </p:cNvSpPr>
            <p:nvPr/>
          </p:nvSpPr>
          <p:spPr bwMode="auto">
            <a:xfrm>
              <a:off x="10015538" y="1977822"/>
              <a:ext cx="38100" cy="1111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3" name="Line 1929"/>
            <p:cNvSpPr>
              <a:spLocks noChangeShapeType="1"/>
            </p:cNvSpPr>
            <p:nvPr/>
          </p:nvSpPr>
          <p:spPr bwMode="auto">
            <a:xfrm flipV="1">
              <a:off x="10012363" y="1990522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4" name="Line 1930"/>
            <p:cNvSpPr>
              <a:spLocks noChangeShapeType="1"/>
            </p:cNvSpPr>
            <p:nvPr/>
          </p:nvSpPr>
          <p:spPr bwMode="auto">
            <a:xfrm>
              <a:off x="10044113" y="1987347"/>
              <a:ext cx="23812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5" name="Line 1931"/>
            <p:cNvSpPr>
              <a:spLocks noChangeShapeType="1"/>
            </p:cNvSpPr>
            <p:nvPr/>
          </p:nvSpPr>
          <p:spPr bwMode="auto">
            <a:xfrm>
              <a:off x="10083800" y="1988935"/>
              <a:ext cx="38100" cy="111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6" name="Line 1932"/>
            <p:cNvSpPr>
              <a:spLocks noChangeShapeType="1"/>
            </p:cNvSpPr>
            <p:nvPr/>
          </p:nvSpPr>
          <p:spPr bwMode="auto">
            <a:xfrm>
              <a:off x="10098088" y="1995285"/>
              <a:ext cx="254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7" name="Line 1933"/>
            <p:cNvSpPr>
              <a:spLocks noChangeShapeType="1"/>
            </p:cNvSpPr>
            <p:nvPr/>
          </p:nvSpPr>
          <p:spPr bwMode="auto">
            <a:xfrm>
              <a:off x="10150475" y="2000047"/>
              <a:ext cx="39688" cy="1111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8" name="Line 1934"/>
            <p:cNvSpPr>
              <a:spLocks noChangeShapeType="1"/>
            </p:cNvSpPr>
            <p:nvPr/>
          </p:nvSpPr>
          <p:spPr bwMode="auto">
            <a:xfrm flipV="1">
              <a:off x="10153650" y="2011160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599" name="Line 1935"/>
            <p:cNvSpPr>
              <a:spLocks noChangeShapeType="1"/>
            </p:cNvSpPr>
            <p:nvPr/>
          </p:nvSpPr>
          <p:spPr bwMode="auto">
            <a:xfrm>
              <a:off x="10218738" y="2011160"/>
              <a:ext cx="39687" cy="63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600" name="Line 1936"/>
            <p:cNvSpPr>
              <a:spLocks noChangeShapeType="1"/>
            </p:cNvSpPr>
            <p:nvPr/>
          </p:nvSpPr>
          <p:spPr bwMode="auto">
            <a:xfrm flipV="1">
              <a:off x="10207625" y="2017510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601" name="Line 1937"/>
            <p:cNvSpPr>
              <a:spLocks noChangeShapeType="1"/>
            </p:cNvSpPr>
            <p:nvPr/>
          </p:nvSpPr>
          <p:spPr bwMode="auto">
            <a:xfrm flipV="1">
              <a:off x="10258425" y="2022272"/>
              <a:ext cx="1587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602" name="Line 1938"/>
            <p:cNvSpPr>
              <a:spLocks noChangeShapeType="1"/>
            </p:cNvSpPr>
            <p:nvPr/>
          </p:nvSpPr>
          <p:spPr bwMode="auto">
            <a:xfrm>
              <a:off x="10288588" y="2017510"/>
              <a:ext cx="36512" cy="793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603" name="Line 1939"/>
            <p:cNvSpPr>
              <a:spLocks noChangeShapeType="1"/>
            </p:cNvSpPr>
            <p:nvPr/>
          </p:nvSpPr>
          <p:spPr bwMode="auto">
            <a:xfrm flipV="1">
              <a:off x="10283825" y="20317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604" name="Line 1940"/>
            <p:cNvSpPr>
              <a:spLocks noChangeShapeType="1"/>
            </p:cNvSpPr>
            <p:nvPr/>
          </p:nvSpPr>
          <p:spPr bwMode="auto">
            <a:xfrm flipV="1">
              <a:off x="10313988" y="2028622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6122" name="Group 1320"/>
          <p:cNvGrpSpPr>
            <a:grpSpLocks/>
          </p:cNvGrpSpPr>
          <p:nvPr/>
        </p:nvGrpSpPr>
        <p:grpSpPr bwMode="auto">
          <a:xfrm>
            <a:off x="5102225" y="2168525"/>
            <a:ext cx="1069975" cy="1717675"/>
            <a:chOff x="8512175" y="957060"/>
            <a:chExt cx="1824038" cy="2447925"/>
          </a:xfrm>
        </p:grpSpPr>
        <p:grpSp>
          <p:nvGrpSpPr>
            <p:cNvPr id="46126" name="Group 1529"/>
            <p:cNvGrpSpPr>
              <a:grpSpLocks/>
            </p:cNvGrpSpPr>
            <p:nvPr/>
          </p:nvGrpSpPr>
          <p:grpSpPr bwMode="auto">
            <a:xfrm>
              <a:off x="8520113" y="957060"/>
              <a:ext cx="1728787" cy="2303462"/>
              <a:chOff x="144" y="528"/>
              <a:chExt cx="5264" cy="3360"/>
            </a:xfrm>
          </p:grpSpPr>
          <p:sp>
            <p:nvSpPr>
              <p:cNvPr id="46475" name="Line 1530"/>
              <p:cNvSpPr>
                <a:spLocks noChangeShapeType="1"/>
              </p:cNvSpPr>
              <p:nvPr/>
            </p:nvSpPr>
            <p:spPr bwMode="auto">
              <a:xfrm flipV="1">
                <a:off x="144" y="528"/>
                <a:ext cx="96" cy="168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76" name="Line 1531"/>
              <p:cNvSpPr>
                <a:spLocks noChangeShapeType="1"/>
              </p:cNvSpPr>
              <p:nvPr/>
            </p:nvSpPr>
            <p:spPr bwMode="auto">
              <a:xfrm>
                <a:off x="288" y="576"/>
                <a:ext cx="48" cy="33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77" name="Line 1532"/>
              <p:cNvSpPr>
                <a:spLocks noChangeShapeType="1"/>
              </p:cNvSpPr>
              <p:nvPr/>
            </p:nvSpPr>
            <p:spPr bwMode="auto">
              <a:xfrm>
                <a:off x="480" y="720"/>
                <a:ext cx="48" cy="30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78" name="Line 1533"/>
              <p:cNvSpPr>
                <a:spLocks noChangeShapeType="1"/>
              </p:cNvSpPr>
              <p:nvPr/>
            </p:nvSpPr>
            <p:spPr bwMode="auto">
              <a:xfrm>
                <a:off x="672" y="864"/>
                <a:ext cx="48" cy="27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79" name="Line 1534"/>
              <p:cNvSpPr>
                <a:spLocks noChangeShapeType="1"/>
              </p:cNvSpPr>
              <p:nvPr/>
            </p:nvSpPr>
            <p:spPr bwMode="auto">
              <a:xfrm>
                <a:off x="864" y="1056"/>
                <a:ext cx="80" cy="25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80" name="Line 1535"/>
              <p:cNvSpPr>
                <a:spLocks noChangeShapeType="1"/>
              </p:cNvSpPr>
              <p:nvPr/>
            </p:nvSpPr>
            <p:spPr bwMode="auto">
              <a:xfrm flipH="1">
                <a:off x="368" y="720"/>
                <a:ext cx="64" cy="316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81" name="Line 1536"/>
              <p:cNvSpPr>
                <a:spLocks noChangeShapeType="1"/>
              </p:cNvSpPr>
              <p:nvPr/>
            </p:nvSpPr>
            <p:spPr bwMode="auto">
              <a:xfrm flipH="1">
                <a:off x="576" y="856"/>
                <a:ext cx="80" cy="288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82" name="Line 1537"/>
              <p:cNvSpPr>
                <a:spLocks noChangeShapeType="1"/>
              </p:cNvSpPr>
              <p:nvPr/>
            </p:nvSpPr>
            <p:spPr bwMode="auto">
              <a:xfrm flipH="1">
                <a:off x="768" y="1048"/>
                <a:ext cx="64" cy="26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83" name="Line 1538"/>
              <p:cNvSpPr>
                <a:spLocks noChangeShapeType="1"/>
              </p:cNvSpPr>
              <p:nvPr/>
            </p:nvSpPr>
            <p:spPr bwMode="auto">
              <a:xfrm flipH="1">
                <a:off x="960" y="1144"/>
                <a:ext cx="96" cy="245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84" name="Line 1539"/>
              <p:cNvSpPr>
                <a:spLocks noChangeShapeType="1"/>
              </p:cNvSpPr>
              <p:nvPr/>
            </p:nvSpPr>
            <p:spPr bwMode="auto">
              <a:xfrm flipH="1">
                <a:off x="1176" y="1152"/>
                <a:ext cx="72" cy="23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85" name="Line 1540"/>
              <p:cNvSpPr>
                <a:spLocks noChangeShapeType="1"/>
              </p:cNvSpPr>
              <p:nvPr/>
            </p:nvSpPr>
            <p:spPr bwMode="auto">
              <a:xfrm flipH="1">
                <a:off x="1376" y="1248"/>
                <a:ext cx="64" cy="20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86" name="Line 1541"/>
              <p:cNvSpPr>
                <a:spLocks noChangeShapeType="1"/>
              </p:cNvSpPr>
              <p:nvPr/>
            </p:nvSpPr>
            <p:spPr bwMode="auto">
              <a:xfrm flipH="1">
                <a:off x="1600" y="1352"/>
                <a:ext cx="40" cy="19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87" name="Line 1542"/>
              <p:cNvSpPr>
                <a:spLocks noChangeShapeType="1"/>
              </p:cNvSpPr>
              <p:nvPr/>
            </p:nvSpPr>
            <p:spPr bwMode="auto">
              <a:xfrm flipH="1">
                <a:off x="1768" y="1448"/>
                <a:ext cx="104" cy="175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88" name="Line 1543"/>
              <p:cNvSpPr>
                <a:spLocks noChangeShapeType="1"/>
              </p:cNvSpPr>
              <p:nvPr/>
            </p:nvSpPr>
            <p:spPr bwMode="auto">
              <a:xfrm flipH="1">
                <a:off x="1968" y="1544"/>
                <a:ext cx="56" cy="15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89" name="Line 1544"/>
              <p:cNvSpPr>
                <a:spLocks noChangeShapeType="1"/>
              </p:cNvSpPr>
              <p:nvPr/>
            </p:nvSpPr>
            <p:spPr bwMode="auto">
              <a:xfrm flipH="1">
                <a:off x="2192" y="1584"/>
                <a:ext cx="80" cy="1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90" name="Line 1545"/>
              <p:cNvSpPr>
                <a:spLocks noChangeShapeType="1"/>
              </p:cNvSpPr>
              <p:nvPr/>
            </p:nvSpPr>
            <p:spPr bwMode="auto">
              <a:xfrm flipH="1">
                <a:off x="2384" y="1632"/>
                <a:ext cx="80" cy="140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91" name="Line 1546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40" cy="23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92" name="Line 1547"/>
              <p:cNvSpPr>
                <a:spLocks noChangeShapeType="1"/>
              </p:cNvSpPr>
              <p:nvPr/>
            </p:nvSpPr>
            <p:spPr bwMode="auto">
              <a:xfrm>
                <a:off x="1304" y="1200"/>
                <a:ext cx="72" cy="21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93" name="Line 1548"/>
              <p:cNvSpPr>
                <a:spLocks noChangeShapeType="1"/>
              </p:cNvSpPr>
              <p:nvPr/>
            </p:nvSpPr>
            <p:spPr bwMode="auto">
              <a:xfrm>
                <a:off x="1464" y="1248"/>
                <a:ext cx="104" cy="20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94" name="Line 1549"/>
              <p:cNvSpPr>
                <a:spLocks noChangeShapeType="1"/>
              </p:cNvSpPr>
              <p:nvPr/>
            </p:nvSpPr>
            <p:spPr bwMode="auto">
              <a:xfrm>
                <a:off x="1672" y="1344"/>
                <a:ext cx="72" cy="17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95" name="Line 1550"/>
              <p:cNvSpPr>
                <a:spLocks noChangeShapeType="1"/>
              </p:cNvSpPr>
              <p:nvPr/>
            </p:nvSpPr>
            <p:spPr bwMode="auto">
              <a:xfrm>
                <a:off x="1896" y="1440"/>
                <a:ext cx="48" cy="166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96" name="Line 1551"/>
              <p:cNvSpPr>
                <a:spLocks noChangeShapeType="1"/>
              </p:cNvSpPr>
              <p:nvPr/>
            </p:nvSpPr>
            <p:spPr bwMode="auto">
              <a:xfrm>
                <a:off x="2064" y="1536"/>
                <a:ext cx="104" cy="1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97" name="Line 1552"/>
              <p:cNvSpPr>
                <a:spLocks noChangeShapeType="1"/>
              </p:cNvSpPr>
              <p:nvPr/>
            </p:nvSpPr>
            <p:spPr bwMode="auto">
              <a:xfrm>
                <a:off x="2296" y="1584"/>
                <a:ext cx="72" cy="13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98" name="Line 1553"/>
              <p:cNvSpPr>
                <a:spLocks noChangeShapeType="1"/>
              </p:cNvSpPr>
              <p:nvPr/>
            </p:nvSpPr>
            <p:spPr bwMode="auto">
              <a:xfrm flipH="1">
                <a:off x="2592" y="1680"/>
                <a:ext cx="64" cy="13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99" name="Line 1554"/>
              <p:cNvSpPr>
                <a:spLocks noChangeShapeType="1"/>
              </p:cNvSpPr>
              <p:nvPr/>
            </p:nvSpPr>
            <p:spPr bwMode="auto">
              <a:xfrm flipH="1">
                <a:off x="2792" y="1728"/>
                <a:ext cx="72" cy="11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00" name="Line 1555"/>
              <p:cNvSpPr>
                <a:spLocks noChangeShapeType="1"/>
              </p:cNvSpPr>
              <p:nvPr/>
            </p:nvSpPr>
            <p:spPr bwMode="auto">
              <a:xfrm flipH="1">
                <a:off x="2984" y="1824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01" name="Line 1556"/>
              <p:cNvSpPr>
                <a:spLocks noChangeShapeType="1"/>
              </p:cNvSpPr>
              <p:nvPr/>
            </p:nvSpPr>
            <p:spPr bwMode="auto">
              <a:xfrm flipH="1">
                <a:off x="3176" y="1792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02" name="Line 1557"/>
              <p:cNvSpPr>
                <a:spLocks noChangeShapeType="1"/>
              </p:cNvSpPr>
              <p:nvPr/>
            </p:nvSpPr>
            <p:spPr bwMode="auto">
              <a:xfrm flipH="1">
                <a:off x="3376" y="1888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03" name="Line 1558"/>
              <p:cNvSpPr>
                <a:spLocks noChangeShapeType="1"/>
              </p:cNvSpPr>
              <p:nvPr/>
            </p:nvSpPr>
            <p:spPr bwMode="auto">
              <a:xfrm flipH="1">
                <a:off x="3568" y="1872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04" name="Line 1559"/>
              <p:cNvSpPr>
                <a:spLocks noChangeShapeType="1"/>
              </p:cNvSpPr>
              <p:nvPr/>
            </p:nvSpPr>
            <p:spPr bwMode="auto">
              <a:xfrm flipH="1">
                <a:off x="3792" y="1896"/>
                <a:ext cx="72" cy="7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05" name="Line 1560"/>
              <p:cNvSpPr>
                <a:spLocks noChangeShapeType="1"/>
              </p:cNvSpPr>
              <p:nvPr/>
            </p:nvSpPr>
            <p:spPr bwMode="auto">
              <a:xfrm>
                <a:off x="2488" y="1632"/>
                <a:ext cx="96" cy="136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06" name="Line 1561"/>
              <p:cNvSpPr>
                <a:spLocks noChangeShapeType="1"/>
              </p:cNvSpPr>
              <p:nvPr/>
            </p:nvSpPr>
            <p:spPr bwMode="auto">
              <a:xfrm>
                <a:off x="2672" y="1656"/>
                <a:ext cx="104" cy="126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07" name="Line 1562"/>
              <p:cNvSpPr>
                <a:spLocks noChangeShapeType="1"/>
              </p:cNvSpPr>
              <p:nvPr/>
            </p:nvSpPr>
            <p:spPr bwMode="auto">
              <a:xfrm>
                <a:off x="2872" y="1728"/>
                <a:ext cx="88" cy="108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08" name="Line 1563"/>
              <p:cNvSpPr>
                <a:spLocks noChangeShapeType="1"/>
              </p:cNvSpPr>
              <p:nvPr/>
            </p:nvSpPr>
            <p:spPr bwMode="auto">
              <a:xfrm>
                <a:off x="30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09" name="Line 1564"/>
              <p:cNvSpPr>
                <a:spLocks noChangeShapeType="1"/>
              </p:cNvSpPr>
              <p:nvPr/>
            </p:nvSpPr>
            <p:spPr bwMode="auto">
              <a:xfrm>
                <a:off x="32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10" name="Line 1565"/>
              <p:cNvSpPr>
                <a:spLocks noChangeShapeType="1"/>
              </p:cNvSpPr>
              <p:nvPr/>
            </p:nvSpPr>
            <p:spPr bwMode="auto">
              <a:xfrm>
                <a:off x="3472" y="1872"/>
                <a:ext cx="88" cy="8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11" name="Line 1566"/>
              <p:cNvSpPr>
                <a:spLocks noChangeShapeType="1"/>
              </p:cNvSpPr>
              <p:nvPr/>
            </p:nvSpPr>
            <p:spPr bwMode="auto">
              <a:xfrm>
                <a:off x="3680" y="1864"/>
                <a:ext cx="88" cy="8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12" name="Line 1567"/>
              <p:cNvSpPr>
                <a:spLocks noChangeShapeType="1"/>
              </p:cNvSpPr>
              <p:nvPr/>
            </p:nvSpPr>
            <p:spPr bwMode="auto">
              <a:xfrm>
                <a:off x="3888" y="1880"/>
                <a:ext cx="88" cy="7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13" name="Line 1568"/>
              <p:cNvSpPr>
                <a:spLocks noChangeShapeType="1"/>
              </p:cNvSpPr>
              <p:nvPr/>
            </p:nvSpPr>
            <p:spPr bwMode="auto">
              <a:xfrm>
                <a:off x="4104" y="1920"/>
                <a:ext cx="72" cy="7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14" name="Line 1569"/>
              <p:cNvSpPr>
                <a:spLocks noChangeShapeType="1"/>
              </p:cNvSpPr>
              <p:nvPr/>
            </p:nvSpPr>
            <p:spPr bwMode="auto">
              <a:xfrm>
                <a:off x="4296" y="2016"/>
                <a:ext cx="64" cy="59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15" name="Line 1570"/>
              <p:cNvSpPr>
                <a:spLocks noChangeShapeType="1"/>
              </p:cNvSpPr>
              <p:nvPr/>
            </p:nvSpPr>
            <p:spPr bwMode="auto">
              <a:xfrm>
                <a:off x="4496" y="2016"/>
                <a:ext cx="80" cy="53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16" name="Line 1571"/>
              <p:cNvSpPr>
                <a:spLocks noChangeShapeType="1"/>
              </p:cNvSpPr>
              <p:nvPr/>
            </p:nvSpPr>
            <p:spPr bwMode="auto">
              <a:xfrm>
                <a:off x="4712" y="2032"/>
                <a:ext cx="56" cy="47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17" name="Line 1572"/>
              <p:cNvSpPr>
                <a:spLocks noChangeShapeType="1"/>
              </p:cNvSpPr>
              <p:nvPr/>
            </p:nvSpPr>
            <p:spPr bwMode="auto">
              <a:xfrm>
                <a:off x="4888" y="2016"/>
                <a:ext cx="72" cy="48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18" name="Line 1573"/>
              <p:cNvSpPr>
                <a:spLocks noChangeShapeType="1"/>
              </p:cNvSpPr>
              <p:nvPr/>
            </p:nvSpPr>
            <p:spPr bwMode="auto">
              <a:xfrm>
                <a:off x="5072" y="2072"/>
                <a:ext cx="64" cy="384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19" name="Line 1574"/>
              <p:cNvSpPr>
                <a:spLocks noChangeShapeType="1"/>
              </p:cNvSpPr>
              <p:nvPr/>
            </p:nvSpPr>
            <p:spPr bwMode="auto">
              <a:xfrm flipH="1">
                <a:off x="4008" y="1920"/>
                <a:ext cx="72" cy="7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20" name="Line 1575"/>
              <p:cNvSpPr>
                <a:spLocks noChangeShapeType="1"/>
              </p:cNvSpPr>
              <p:nvPr/>
            </p:nvSpPr>
            <p:spPr bwMode="auto">
              <a:xfrm flipH="1">
                <a:off x="4200" y="1984"/>
                <a:ext cx="72" cy="64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21" name="Line 1576"/>
              <p:cNvSpPr>
                <a:spLocks noChangeShapeType="1"/>
              </p:cNvSpPr>
              <p:nvPr/>
            </p:nvSpPr>
            <p:spPr bwMode="auto">
              <a:xfrm flipH="1">
                <a:off x="4392" y="2016"/>
                <a:ext cx="72" cy="60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22" name="Line 1577"/>
              <p:cNvSpPr>
                <a:spLocks noChangeShapeType="1"/>
              </p:cNvSpPr>
              <p:nvPr/>
            </p:nvSpPr>
            <p:spPr bwMode="auto">
              <a:xfrm flipH="1">
                <a:off x="4600" y="2032"/>
                <a:ext cx="88" cy="512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23" name="Line 1578"/>
              <p:cNvSpPr>
                <a:spLocks noChangeShapeType="1"/>
              </p:cNvSpPr>
              <p:nvPr/>
            </p:nvSpPr>
            <p:spPr bwMode="auto">
              <a:xfrm flipH="1">
                <a:off x="4776" y="2032"/>
                <a:ext cx="88" cy="4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24" name="Line 1579"/>
              <p:cNvSpPr>
                <a:spLocks noChangeShapeType="1"/>
              </p:cNvSpPr>
              <p:nvPr/>
            </p:nvSpPr>
            <p:spPr bwMode="auto">
              <a:xfrm flipH="1">
                <a:off x="4968" y="2072"/>
                <a:ext cx="88" cy="448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25" name="Line 1580"/>
              <p:cNvSpPr>
                <a:spLocks noChangeShapeType="1"/>
              </p:cNvSpPr>
              <p:nvPr/>
            </p:nvSpPr>
            <p:spPr bwMode="auto">
              <a:xfrm>
                <a:off x="5232" y="2112"/>
                <a:ext cx="56" cy="29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26" name="Line 1581"/>
              <p:cNvSpPr>
                <a:spLocks noChangeShapeType="1"/>
              </p:cNvSpPr>
              <p:nvPr/>
            </p:nvSpPr>
            <p:spPr bwMode="auto">
              <a:xfrm flipH="1">
                <a:off x="5152" y="2112"/>
                <a:ext cx="80" cy="32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27" name="Line 1582"/>
              <p:cNvSpPr>
                <a:spLocks noChangeShapeType="1"/>
              </p:cNvSpPr>
              <p:nvPr/>
            </p:nvSpPr>
            <p:spPr bwMode="auto">
              <a:xfrm flipH="1">
                <a:off x="5296" y="2144"/>
                <a:ext cx="64" cy="25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528" name="Line 1583"/>
              <p:cNvSpPr>
                <a:spLocks noChangeShapeType="1"/>
              </p:cNvSpPr>
              <p:nvPr/>
            </p:nvSpPr>
            <p:spPr bwMode="auto">
              <a:xfrm>
                <a:off x="5376" y="2152"/>
                <a:ext cx="32" cy="200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127" name="Group 1587"/>
            <p:cNvGrpSpPr>
              <a:grpSpLocks/>
            </p:cNvGrpSpPr>
            <p:nvPr/>
          </p:nvGrpSpPr>
          <p:grpSpPr bwMode="auto">
            <a:xfrm>
              <a:off x="8512175" y="1604760"/>
              <a:ext cx="1647825" cy="1008062"/>
              <a:chOff x="144" y="528"/>
              <a:chExt cx="5264" cy="3360"/>
            </a:xfrm>
          </p:grpSpPr>
          <p:sp>
            <p:nvSpPr>
              <p:cNvPr id="46421" name="Line 1588"/>
              <p:cNvSpPr>
                <a:spLocks noChangeShapeType="1"/>
              </p:cNvSpPr>
              <p:nvPr/>
            </p:nvSpPr>
            <p:spPr bwMode="auto">
              <a:xfrm flipV="1">
                <a:off x="144" y="528"/>
                <a:ext cx="96" cy="168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22" name="Line 1589"/>
              <p:cNvSpPr>
                <a:spLocks noChangeShapeType="1"/>
              </p:cNvSpPr>
              <p:nvPr/>
            </p:nvSpPr>
            <p:spPr bwMode="auto">
              <a:xfrm>
                <a:off x="288" y="576"/>
                <a:ext cx="48" cy="33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23" name="Line 1590"/>
              <p:cNvSpPr>
                <a:spLocks noChangeShapeType="1"/>
              </p:cNvSpPr>
              <p:nvPr/>
            </p:nvSpPr>
            <p:spPr bwMode="auto">
              <a:xfrm>
                <a:off x="480" y="720"/>
                <a:ext cx="48" cy="30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24" name="Line 1591"/>
              <p:cNvSpPr>
                <a:spLocks noChangeShapeType="1"/>
              </p:cNvSpPr>
              <p:nvPr/>
            </p:nvSpPr>
            <p:spPr bwMode="auto">
              <a:xfrm>
                <a:off x="672" y="864"/>
                <a:ext cx="48" cy="27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25" name="Line 1592"/>
              <p:cNvSpPr>
                <a:spLocks noChangeShapeType="1"/>
              </p:cNvSpPr>
              <p:nvPr/>
            </p:nvSpPr>
            <p:spPr bwMode="auto">
              <a:xfrm>
                <a:off x="864" y="1056"/>
                <a:ext cx="80" cy="25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26" name="Line 1593"/>
              <p:cNvSpPr>
                <a:spLocks noChangeShapeType="1"/>
              </p:cNvSpPr>
              <p:nvPr/>
            </p:nvSpPr>
            <p:spPr bwMode="auto">
              <a:xfrm flipH="1">
                <a:off x="368" y="720"/>
                <a:ext cx="64" cy="316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27" name="Line 1594"/>
              <p:cNvSpPr>
                <a:spLocks noChangeShapeType="1"/>
              </p:cNvSpPr>
              <p:nvPr/>
            </p:nvSpPr>
            <p:spPr bwMode="auto">
              <a:xfrm flipH="1">
                <a:off x="576" y="856"/>
                <a:ext cx="80" cy="288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28" name="Line 1595"/>
              <p:cNvSpPr>
                <a:spLocks noChangeShapeType="1"/>
              </p:cNvSpPr>
              <p:nvPr/>
            </p:nvSpPr>
            <p:spPr bwMode="auto">
              <a:xfrm flipH="1">
                <a:off x="768" y="1048"/>
                <a:ext cx="64" cy="26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29" name="Line 1596"/>
              <p:cNvSpPr>
                <a:spLocks noChangeShapeType="1"/>
              </p:cNvSpPr>
              <p:nvPr/>
            </p:nvSpPr>
            <p:spPr bwMode="auto">
              <a:xfrm flipH="1">
                <a:off x="960" y="1144"/>
                <a:ext cx="96" cy="245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30" name="Line 1597"/>
              <p:cNvSpPr>
                <a:spLocks noChangeShapeType="1"/>
              </p:cNvSpPr>
              <p:nvPr/>
            </p:nvSpPr>
            <p:spPr bwMode="auto">
              <a:xfrm flipH="1">
                <a:off x="1176" y="1152"/>
                <a:ext cx="72" cy="23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31" name="Line 1598"/>
              <p:cNvSpPr>
                <a:spLocks noChangeShapeType="1"/>
              </p:cNvSpPr>
              <p:nvPr/>
            </p:nvSpPr>
            <p:spPr bwMode="auto">
              <a:xfrm flipH="1">
                <a:off x="1376" y="1248"/>
                <a:ext cx="64" cy="20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32" name="Line 1599"/>
              <p:cNvSpPr>
                <a:spLocks noChangeShapeType="1"/>
              </p:cNvSpPr>
              <p:nvPr/>
            </p:nvSpPr>
            <p:spPr bwMode="auto">
              <a:xfrm flipH="1">
                <a:off x="1600" y="1352"/>
                <a:ext cx="40" cy="19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33" name="Line 1600"/>
              <p:cNvSpPr>
                <a:spLocks noChangeShapeType="1"/>
              </p:cNvSpPr>
              <p:nvPr/>
            </p:nvSpPr>
            <p:spPr bwMode="auto">
              <a:xfrm flipH="1">
                <a:off x="1768" y="1448"/>
                <a:ext cx="104" cy="175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34" name="Line 1601"/>
              <p:cNvSpPr>
                <a:spLocks noChangeShapeType="1"/>
              </p:cNvSpPr>
              <p:nvPr/>
            </p:nvSpPr>
            <p:spPr bwMode="auto">
              <a:xfrm flipH="1">
                <a:off x="1968" y="1544"/>
                <a:ext cx="56" cy="15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35" name="Line 1602"/>
              <p:cNvSpPr>
                <a:spLocks noChangeShapeType="1"/>
              </p:cNvSpPr>
              <p:nvPr/>
            </p:nvSpPr>
            <p:spPr bwMode="auto">
              <a:xfrm flipH="1">
                <a:off x="2192" y="1584"/>
                <a:ext cx="80" cy="1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36" name="Line 1603"/>
              <p:cNvSpPr>
                <a:spLocks noChangeShapeType="1"/>
              </p:cNvSpPr>
              <p:nvPr/>
            </p:nvSpPr>
            <p:spPr bwMode="auto">
              <a:xfrm flipH="1">
                <a:off x="2384" y="1632"/>
                <a:ext cx="80" cy="140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37" name="Line 1604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40" cy="23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38" name="Line 1605"/>
              <p:cNvSpPr>
                <a:spLocks noChangeShapeType="1"/>
              </p:cNvSpPr>
              <p:nvPr/>
            </p:nvSpPr>
            <p:spPr bwMode="auto">
              <a:xfrm>
                <a:off x="1304" y="1200"/>
                <a:ext cx="72" cy="21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39" name="Line 1606"/>
              <p:cNvSpPr>
                <a:spLocks noChangeShapeType="1"/>
              </p:cNvSpPr>
              <p:nvPr/>
            </p:nvSpPr>
            <p:spPr bwMode="auto">
              <a:xfrm>
                <a:off x="1464" y="1248"/>
                <a:ext cx="104" cy="20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40" name="Line 1607"/>
              <p:cNvSpPr>
                <a:spLocks noChangeShapeType="1"/>
              </p:cNvSpPr>
              <p:nvPr/>
            </p:nvSpPr>
            <p:spPr bwMode="auto">
              <a:xfrm>
                <a:off x="1672" y="1344"/>
                <a:ext cx="72" cy="17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41" name="Line 1608"/>
              <p:cNvSpPr>
                <a:spLocks noChangeShapeType="1"/>
              </p:cNvSpPr>
              <p:nvPr/>
            </p:nvSpPr>
            <p:spPr bwMode="auto">
              <a:xfrm>
                <a:off x="1896" y="1440"/>
                <a:ext cx="48" cy="166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42" name="Line 1609"/>
              <p:cNvSpPr>
                <a:spLocks noChangeShapeType="1"/>
              </p:cNvSpPr>
              <p:nvPr/>
            </p:nvSpPr>
            <p:spPr bwMode="auto">
              <a:xfrm>
                <a:off x="2064" y="1536"/>
                <a:ext cx="104" cy="1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43" name="Line 1610"/>
              <p:cNvSpPr>
                <a:spLocks noChangeShapeType="1"/>
              </p:cNvSpPr>
              <p:nvPr/>
            </p:nvSpPr>
            <p:spPr bwMode="auto">
              <a:xfrm>
                <a:off x="2296" y="1584"/>
                <a:ext cx="72" cy="13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44" name="Line 1611"/>
              <p:cNvSpPr>
                <a:spLocks noChangeShapeType="1"/>
              </p:cNvSpPr>
              <p:nvPr/>
            </p:nvSpPr>
            <p:spPr bwMode="auto">
              <a:xfrm flipH="1">
                <a:off x="2592" y="1680"/>
                <a:ext cx="64" cy="13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45" name="Line 1612"/>
              <p:cNvSpPr>
                <a:spLocks noChangeShapeType="1"/>
              </p:cNvSpPr>
              <p:nvPr/>
            </p:nvSpPr>
            <p:spPr bwMode="auto">
              <a:xfrm flipH="1">
                <a:off x="2792" y="1728"/>
                <a:ext cx="72" cy="11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46" name="Line 1613"/>
              <p:cNvSpPr>
                <a:spLocks noChangeShapeType="1"/>
              </p:cNvSpPr>
              <p:nvPr/>
            </p:nvSpPr>
            <p:spPr bwMode="auto">
              <a:xfrm flipH="1">
                <a:off x="2984" y="1824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47" name="Line 1614"/>
              <p:cNvSpPr>
                <a:spLocks noChangeShapeType="1"/>
              </p:cNvSpPr>
              <p:nvPr/>
            </p:nvSpPr>
            <p:spPr bwMode="auto">
              <a:xfrm flipH="1">
                <a:off x="3176" y="1792"/>
                <a:ext cx="88" cy="102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48" name="Line 1615"/>
              <p:cNvSpPr>
                <a:spLocks noChangeShapeType="1"/>
              </p:cNvSpPr>
              <p:nvPr/>
            </p:nvSpPr>
            <p:spPr bwMode="auto">
              <a:xfrm flipH="1">
                <a:off x="3376" y="1888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49" name="Line 1616"/>
              <p:cNvSpPr>
                <a:spLocks noChangeShapeType="1"/>
              </p:cNvSpPr>
              <p:nvPr/>
            </p:nvSpPr>
            <p:spPr bwMode="auto">
              <a:xfrm flipH="1">
                <a:off x="3568" y="1872"/>
                <a:ext cx="80" cy="90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50" name="Line 1617"/>
              <p:cNvSpPr>
                <a:spLocks noChangeShapeType="1"/>
              </p:cNvSpPr>
              <p:nvPr/>
            </p:nvSpPr>
            <p:spPr bwMode="auto">
              <a:xfrm flipH="1">
                <a:off x="3792" y="1896"/>
                <a:ext cx="72" cy="7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51" name="Line 1618"/>
              <p:cNvSpPr>
                <a:spLocks noChangeShapeType="1"/>
              </p:cNvSpPr>
              <p:nvPr/>
            </p:nvSpPr>
            <p:spPr bwMode="auto">
              <a:xfrm>
                <a:off x="2488" y="1632"/>
                <a:ext cx="96" cy="136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52" name="Line 1619"/>
              <p:cNvSpPr>
                <a:spLocks noChangeShapeType="1"/>
              </p:cNvSpPr>
              <p:nvPr/>
            </p:nvSpPr>
            <p:spPr bwMode="auto">
              <a:xfrm>
                <a:off x="2672" y="1656"/>
                <a:ext cx="104" cy="126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53" name="Line 1620"/>
              <p:cNvSpPr>
                <a:spLocks noChangeShapeType="1"/>
              </p:cNvSpPr>
              <p:nvPr/>
            </p:nvSpPr>
            <p:spPr bwMode="auto">
              <a:xfrm>
                <a:off x="2872" y="1728"/>
                <a:ext cx="88" cy="108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54" name="Line 1621"/>
              <p:cNvSpPr>
                <a:spLocks noChangeShapeType="1"/>
              </p:cNvSpPr>
              <p:nvPr/>
            </p:nvSpPr>
            <p:spPr bwMode="auto">
              <a:xfrm>
                <a:off x="30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55" name="Line 1622"/>
              <p:cNvSpPr>
                <a:spLocks noChangeShapeType="1"/>
              </p:cNvSpPr>
              <p:nvPr/>
            </p:nvSpPr>
            <p:spPr bwMode="auto">
              <a:xfrm>
                <a:off x="3280" y="1824"/>
                <a:ext cx="80" cy="9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56" name="Line 1623"/>
              <p:cNvSpPr>
                <a:spLocks noChangeShapeType="1"/>
              </p:cNvSpPr>
              <p:nvPr/>
            </p:nvSpPr>
            <p:spPr bwMode="auto">
              <a:xfrm>
                <a:off x="3472" y="1872"/>
                <a:ext cx="88" cy="8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57" name="Line 1624"/>
              <p:cNvSpPr>
                <a:spLocks noChangeShapeType="1"/>
              </p:cNvSpPr>
              <p:nvPr/>
            </p:nvSpPr>
            <p:spPr bwMode="auto">
              <a:xfrm>
                <a:off x="3680" y="1864"/>
                <a:ext cx="88" cy="8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58" name="Line 1625"/>
              <p:cNvSpPr>
                <a:spLocks noChangeShapeType="1"/>
              </p:cNvSpPr>
              <p:nvPr/>
            </p:nvSpPr>
            <p:spPr bwMode="auto">
              <a:xfrm>
                <a:off x="3888" y="1880"/>
                <a:ext cx="88" cy="7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59" name="Line 1626"/>
              <p:cNvSpPr>
                <a:spLocks noChangeShapeType="1"/>
              </p:cNvSpPr>
              <p:nvPr/>
            </p:nvSpPr>
            <p:spPr bwMode="auto">
              <a:xfrm>
                <a:off x="4104" y="1920"/>
                <a:ext cx="72" cy="7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60" name="Line 1627"/>
              <p:cNvSpPr>
                <a:spLocks noChangeShapeType="1"/>
              </p:cNvSpPr>
              <p:nvPr/>
            </p:nvSpPr>
            <p:spPr bwMode="auto">
              <a:xfrm>
                <a:off x="4296" y="2016"/>
                <a:ext cx="64" cy="59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61" name="Line 1628"/>
              <p:cNvSpPr>
                <a:spLocks noChangeShapeType="1"/>
              </p:cNvSpPr>
              <p:nvPr/>
            </p:nvSpPr>
            <p:spPr bwMode="auto">
              <a:xfrm>
                <a:off x="4496" y="2016"/>
                <a:ext cx="80" cy="53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62" name="Line 1629"/>
              <p:cNvSpPr>
                <a:spLocks noChangeShapeType="1"/>
              </p:cNvSpPr>
              <p:nvPr/>
            </p:nvSpPr>
            <p:spPr bwMode="auto">
              <a:xfrm>
                <a:off x="4712" y="2032"/>
                <a:ext cx="56" cy="47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63" name="Line 1630"/>
              <p:cNvSpPr>
                <a:spLocks noChangeShapeType="1"/>
              </p:cNvSpPr>
              <p:nvPr/>
            </p:nvSpPr>
            <p:spPr bwMode="auto">
              <a:xfrm>
                <a:off x="4888" y="2016"/>
                <a:ext cx="72" cy="48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64" name="Line 1631"/>
              <p:cNvSpPr>
                <a:spLocks noChangeShapeType="1"/>
              </p:cNvSpPr>
              <p:nvPr/>
            </p:nvSpPr>
            <p:spPr bwMode="auto">
              <a:xfrm>
                <a:off x="5072" y="2072"/>
                <a:ext cx="64" cy="384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65" name="Line 1632"/>
              <p:cNvSpPr>
                <a:spLocks noChangeShapeType="1"/>
              </p:cNvSpPr>
              <p:nvPr/>
            </p:nvSpPr>
            <p:spPr bwMode="auto">
              <a:xfrm flipH="1">
                <a:off x="4008" y="1920"/>
                <a:ext cx="72" cy="77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66" name="Line 1633"/>
              <p:cNvSpPr>
                <a:spLocks noChangeShapeType="1"/>
              </p:cNvSpPr>
              <p:nvPr/>
            </p:nvSpPr>
            <p:spPr bwMode="auto">
              <a:xfrm flipH="1">
                <a:off x="4200" y="1984"/>
                <a:ext cx="72" cy="64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67" name="Line 1634"/>
              <p:cNvSpPr>
                <a:spLocks noChangeShapeType="1"/>
              </p:cNvSpPr>
              <p:nvPr/>
            </p:nvSpPr>
            <p:spPr bwMode="auto">
              <a:xfrm flipH="1">
                <a:off x="4392" y="2016"/>
                <a:ext cx="72" cy="60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68" name="Line 1635"/>
              <p:cNvSpPr>
                <a:spLocks noChangeShapeType="1"/>
              </p:cNvSpPr>
              <p:nvPr/>
            </p:nvSpPr>
            <p:spPr bwMode="auto">
              <a:xfrm flipH="1">
                <a:off x="4600" y="2032"/>
                <a:ext cx="88" cy="512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69" name="Line 1636"/>
              <p:cNvSpPr>
                <a:spLocks noChangeShapeType="1"/>
              </p:cNvSpPr>
              <p:nvPr/>
            </p:nvSpPr>
            <p:spPr bwMode="auto">
              <a:xfrm flipH="1">
                <a:off x="4776" y="2032"/>
                <a:ext cx="88" cy="4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70" name="Line 1637"/>
              <p:cNvSpPr>
                <a:spLocks noChangeShapeType="1"/>
              </p:cNvSpPr>
              <p:nvPr/>
            </p:nvSpPr>
            <p:spPr bwMode="auto">
              <a:xfrm flipH="1">
                <a:off x="4968" y="2072"/>
                <a:ext cx="88" cy="448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71" name="Line 1638"/>
              <p:cNvSpPr>
                <a:spLocks noChangeShapeType="1"/>
              </p:cNvSpPr>
              <p:nvPr/>
            </p:nvSpPr>
            <p:spPr bwMode="auto">
              <a:xfrm>
                <a:off x="5232" y="2112"/>
                <a:ext cx="56" cy="29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72" name="Line 1639"/>
              <p:cNvSpPr>
                <a:spLocks noChangeShapeType="1"/>
              </p:cNvSpPr>
              <p:nvPr/>
            </p:nvSpPr>
            <p:spPr bwMode="auto">
              <a:xfrm flipH="1">
                <a:off x="5152" y="2112"/>
                <a:ext cx="80" cy="32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73" name="Line 1640"/>
              <p:cNvSpPr>
                <a:spLocks noChangeShapeType="1"/>
              </p:cNvSpPr>
              <p:nvPr/>
            </p:nvSpPr>
            <p:spPr bwMode="auto">
              <a:xfrm flipH="1">
                <a:off x="5296" y="2144"/>
                <a:ext cx="64" cy="256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74" name="Line 1641"/>
              <p:cNvSpPr>
                <a:spLocks noChangeShapeType="1"/>
              </p:cNvSpPr>
              <p:nvPr/>
            </p:nvSpPr>
            <p:spPr bwMode="auto">
              <a:xfrm>
                <a:off x="5376" y="2152"/>
                <a:ext cx="32" cy="200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128" name="Group 1642"/>
            <p:cNvGrpSpPr>
              <a:grpSpLocks/>
            </p:cNvGrpSpPr>
            <p:nvPr/>
          </p:nvGrpSpPr>
          <p:grpSpPr bwMode="auto">
            <a:xfrm>
              <a:off x="8520113" y="2182610"/>
              <a:ext cx="1762125" cy="574675"/>
              <a:chOff x="955" y="2528"/>
              <a:chExt cx="1549" cy="985"/>
            </a:xfrm>
          </p:grpSpPr>
          <p:sp>
            <p:nvSpPr>
              <p:cNvPr id="46348" name="Line 1643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49" name="Line 1644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50" name="Line 1645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51" name="Line 1646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52" name="Line 1647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53" name="Line 1648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54" name="Line 1649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55" name="Line 1650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56" name="Line 1651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57" name="Line 1652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58" name="Line 1653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59" name="Line 1654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60" name="Line 1655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61" name="Line 1656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62" name="Line 1657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63" name="Line 1658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64" name="Line 1659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65" name="Line 1660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66" name="Line 1661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67" name="Line 1662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68" name="Line 1663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69" name="Line 1664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70" name="Line 1665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71" name="Line 1666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72" name="Line 1667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73" name="Line 1668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74" name="Line 1669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75" name="Line 1670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76" name="Line 1671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77" name="Line 1672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78" name="Line 1673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79" name="Line 1674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80" name="Line 1675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81" name="Line 1676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82" name="Line 1677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83" name="Line 1678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84" name="Line 1679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85" name="Line 1680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86" name="Line 1681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87" name="Line 1682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88" name="Line 1683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89" name="Line 1684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90" name="Line 1685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91" name="Line 1686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92" name="Line 1687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93" name="Line 1688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94" name="Line 1689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95" name="Line 1690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96" name="Line 1691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97" name="Line 1692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98" name="Line 1693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99" name="Line 1694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00" name="Line 1695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01" name="Line 1696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02" name="Line 1697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03" name="Line 1698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04" name="Line 1699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05" name="Line 1700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06" name="Line 1701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07" name="Line 1702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08" name="Line 1703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09" name="Line 1704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10" name="Line 1705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11" name="Line 1706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12" name="Line 1707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13" name="Line 1708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14" name="Line 1709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15" name="Line 1710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16" name="Line 1711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17" name="Line 1712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18" name="Line 1713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19" name="Line 1714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420" name="Line 1715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129" name="Group 1716"/>
            <p:cNvGrpSpPr>
              <a:grpSpLocks/>
            </p:cNvGrpSpPr>
            <p:nvPr/>
          </p:nvGrpSpPr>
          <p:grpSpPr bwMode="auto">
            <a:xfrm flipV="1">
              <a:off x="8534400" y="1460297"/>
              <a:ext cx="1714500" cy="649288"/>
              <a:chOff x="955" y="2528"/>
              <a:chExt cx="1549" cy="985"/>
            </a:xfrm>
          </p:grpSpPr>
          <p:sp>
            <p:nvSpPr>
              <p:cNvPr id="46275" name="Line 1717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76" name="Line 1718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77" name="Line 1719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78" name="Line 1720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79" name="Line 1721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80" name="Line 1722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81" name="Line 1723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82" name="Line 1724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83" name="Line 1725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84" name="Line 1726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85" name="Line 1727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86" name="Line 1728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87" name="Line 1729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88" name="Line 1730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89" name="Line 1731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90" name="Line 1732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91" name="Line 1733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92" name="Line 1734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93" name="Line 1735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94" name="Line 1736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95" name="Line 1737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96" name="Line 1738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97" name="Line 1739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98" name="Line 1740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99" name="Line 1741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00" name="Line 1742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01" name="Line 1743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02" name="Line 1744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03" name="Line 1745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04" name="Line 1746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05" name="Line 1747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06" name="Line 1748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07" name="Line 1749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08" name="Line 1750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09" name="Line 1751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10" name="Line 1752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11" name="Line 1753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12" name="Line 1754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13" name="Line 1755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14" name="Line 1756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15" name="Line 1757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16" name="Line 1758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17" name="Line 1759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18" name="Line 1760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19" name="Line 1761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20" name="Line 1762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21" name="Line 1763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22" name="Line 1764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23" name="Line 1765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24" name="Line 1766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25" name="Line 1767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26" name="Line 1768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27" name="Line 1769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28" name="Line 1770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29" name="Line 1771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30" name="Line 1772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31" name="Line 1773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32" name="Line 1774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33" name="Line 1775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34" name="Line 1776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35" name="Line 1777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36" name="Line 1778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37" name="Line 1779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38" name="Line 1780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39" name="Line 1781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40" name="Line 1782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41" name="Line 1783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42" name="Line 1784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43" name="Line 1785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44" name="Line 1786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45" name="Line 1787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46" name="Line 1788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347" name="Line 1789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46130" name="Group 1795"/>
            <p:cNvGrpSpPr>
              <a:grpSpLocks/>
            </p:cNvGrpSpPr>
            <p:nvPr/>
          </p:nvGrpSpPr>
          <p:grpSpPr bwMode="auto">
            <a:xfrm>
              <a:off x="8520113" y="2252460"/>
              <a:ext cx="1800225" cy="1152525"/>
              <a:chOff x="955" y="2528"/>
              <a:chExt cx="1549" cy="985"/>
            </a:xfrm>
          </p:grpSpPr>
          <p:sp>
            <p:nvSpPr>
              <p:cNvPr id="46202" name="Line 1796"/>
              <p:cNvSpPr>
                <a:spLocks noChangeShapeType="1"/>
              </p:cNvSpPr>
              <p:nvPr/>
            </p:nvSpPr>
            <p:spPr bwMode="auto">
              <a:xfrm flipV="1">
                <a:off x="955" y="3406"/>
                <a:ext cx="34" cy="10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03" name="Line 1797"/>
              <p:cNvSpPr>
                <a:spLocks noChangeShapeType="1"/>
              </p:cNvSpPr>
              <p:nvPr/>
            </p:nvSpPr>
            <p:spPr bwMode="auto">
              <a:xfrm flipV="1">
                <a:off x="1011" y="3314"/>
                <a:ext cx="34" cy="102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04" name="Line 1798"/>
              <p:cNvSpPr>
                <a:spLocks noChangeShapeType="1"/>
              </p:cNvSpPr>
              <p:nvPr/>
            </p:nvSpPr>
            <p:spPr bwMode="auto">
              <a:xfrm flipV="1">
                <a:off x="995" y="3382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05" name="Line 1799"/>
              <p:cNvSpPr>
                <a:spLocks noChangeShapeType="1"/>
              </p:cNvSpPr>
              <p:nvPr/>
            </p:nvSpPr>
            <p:spPr bwMode="auto">
              <a:xfrm flipV="1">
                <a:off x="1019" y="3345"/>
                <a:ext cx="14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06" name="Line 1800"/>
              <p:cNvSpPr>
                <a:spLocks noChangeShapeType="1"/>
              </p:cNvSpPr>
              <p:nvPr/>
            </p:nvSpPr>
            <p:spPr bwMode="auto">
              <a:xfrm flipV="1">
                <a:off x="1041" y="3311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07" name="Line 1801"/>
              <p:cNvSpPr>
                <a:spLocks noChangeShapeType="1"/>
              </p:cNvSpPr>
              <p:nvPr/>
            </p:nvSpPr>
            <p:spPr bwMode="auto">
              <a:xfrm flipV="1">
                <a:off x="1067" y="3234"/>
                <a:ext cx="35" cy="9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08" name="Line 1802"/>
              <p:cNvSpPr>
                <a:spLocks noChangeShapeType="1"/>
              </p:cNvSpPr>
              <p:nvPr/>
            </p:nvSpPr>
            <p:spPr bwMode="auto">
              <a:xfrm flipV="1">
                <a:off x="1065" y="327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09" name="Line 1803"/>
              <p:cNvSpPr>
                <a:spLocks noChangeShapeType="1"/>
              </p:cNvSpPr>
              <p:nvPr/>
            </p:nvSpPr>
            <p:spPr bwMode="auto">
              <a:xfrm flipV="1">
                <a:off x="1090" y="3237"/>
                <a:ext cx="17" cy="2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10" name="Line 1804"/>
              <p:cNvSpPr>
                <a:spLocks noChangeShapeType="1"/>
              </p:cNvSpPr>
              <p:nvPr/>
            </p:nvSpPr>
            <p:spPr bwMode="auto">
              <a:xfrm flipV="1">
                <a:off x="1123" y="3159"/>
                <a:ext cx="36" cy="8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11" name="Line 1805"/>
              <p:cNvSpPr>
                <a:spLocks noChangeShapeType="1"/>
              </p:cNvSpPr>
              <p:nvPr/>
            </p:nvSpPr>
            <p:spPr bwMode="auto">
              <a:xfrm flipV="1">
                <a:off x="1114" y="3203"/>
                <a:ext cx="18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12" name="Line 1806"/>
              <p:cNvSpPr>
                <a:spLocks noChangeShapeType="1"/>
              </p:cNvSpPr>
              <p:nvPr/>
            </p:nvSpPr>
            <p:spPr bwMode="auto">
              <a:xfrm flipV="1">
                <a:off x="1139" y="3170"/>
                <a:ext cx="17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13" name="Line 1807"/>
              <p:cNvSpPr>
                <a:spLocks noChangeShapeType="1"/>
              </p:cNvSpPr>
              <p:nvPr/>
            </p:nvSpPr>
            <p:spPr bwMode="auto">
              <a:xfrm flipV="1">
                <a:off x="1179" y="3095"/>
                <a:ext cx="35" cy="7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14" name="Line 1808"/>
              <p:cNvSpPr>
                <a:spLocks noChangeShapeType="1"/>
              </p:cNvSpPr>
              <p:nvPr/>
            </p:nvSpPr>
            <p:spPr bwMode="auto">
              <a:xfrm flipV="1">
                <a:off x="1166" y="3139"/>
                <a:ext cx="19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15" name="Line 1809"/>
              <p:cNvSpPr>
                <a:spLocks noChangeShapeType="1"/>
              </p:cNvSpPr>
              <p:nvPr/>
            </p:nvSpPr>
            <p:spPr bwMode="auto">
              <a:xfrm flipV="1">
                <a:off x="1196" y="3106"/>
                <a:ext cx="16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16" name="Line 1810"/>
              <p:cNvSpPr>
                <a:spLocks noChangeShapeType="1"/>
              </p:cNvSpPr>
              <p:nvPr/>
            </p:nvSpPr>
            <p:spPr bwMode="auto">
              <a:xfrm flipV="1">
                <a:off x="1236" y="3035"/>
                <a:ext cx="35" cy="7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17" name="Line 1811"/>
              <p:cNvSpPr>
                <a:spLocks noChangeShapeType="1"/>
              </p:cNvSpPr>
              <p:nvPr/>
            </p:nvSpPr>
            <p:spPr bwMode="auto">
              <a:xfrm flipV="1">
                <a:off x="1224" y="3075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18" name="Line 1812"/>
              <p:cNvSpPr>
                <a:spLocks noChangeShapeType="1"/>
              </p:cNvSpPr>
              <p:nvPr/>
            </p:nvSpPr>
            <p:spPr bwMode="auto">
              <a:xfrm flipV="1">
                <a:off x="1251" y="3045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19" name="Line 1813"/>
              <p:cNvSpPr>
                <a:spLocks noChangeShapeType="1"/>
              </p:cNvSpPr>
              <p:nvPr/>
            </p:nvSpPr>
            <p:spPr bwMode="auto">
              <a:xfrm flipV="1">
                <a:off x="1292" y="2980"/>
                <a:ext cx="34" cy="65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20" name="Line 1814"/>
              <p:cNvSpPr>
                <a:spLocks noChangeShapeType="1"/>
              </p:cNvSpPr>
              <p:nvPr/>
            </p:nvSpPr>
            <p:spPr bwMode="auto">
              <a:xfrm flipV="1">
                <a:off x="1280" y="3015"/>
                <a:ext cx="17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21" name="Line 1815"/>
              <p:cNvSpPr>
                <a:spLocks noChangeShapeType="1"/>
              </p:cNvSpPr>
              <p:nvPr/>
            </p:nvSpPr>
            <p:spPr bwMode="auto">
              <a:xfrm flipV="1">
                <a:off x="1311" y="2984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22" name="Line 1816"/>
              <p:cNvSpPr>
                <a:spLocks noChangeShapeType="1"/>
              </p:cNvSpPr>
              <p:nvPr/>
            </p:nvSpPr>
            <p:spPr bwMode="auto">
              <a:xfrm flipV="1">
                <a:off x="1348" y="2930"/>
                <a:ext cx="35" cy="6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23" name="Line 1817"/>
              <p:cNvSpPr>
                <a:spLocks noChangeShapeType="1"/>
              </p:cNvSpPr>
              <p:nvPr/>
            </p:nvSpPr>
            <p:spPr bwMode="auto">
              <a:xfrm flipV="1">
                <a:off x="1342" y="2954"/>
                <a:ext cx="18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24" name="Line 1818"/>
              <p:cNvSpPr>
                <a:spLocks noChangeShapeType="1"/>
              </p:cNvSpPr>
              <p:nvPr/>
            </p:nvSpPr>
            <p:spPr bwMode="auto">
              <a:xfrm flipV="1">
                <a:off x="1374" y="2927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25" name="Line 1819"/>
              <p:cNvSpPr>
                <a:spLocks noChangeShapeType="1"/>
              </p:cNvSpPr>
              <p:nvPr/>
            </p:nvSpPr>
            <p:spPr bwMode="auto">
              <a:xfrm flipV="1">
                <a:off x="1404" y="2886"/>
                <a:ext cx="35" cy="5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26" name="Line 1820"/>
              <p:cNvSpPr>
                <a:spLocks noChangeShapeType="1"/>
              </p:cNvSpPr>
              <p:nvPr/>
            </p:nvSpPr>
            <p:spPr bwMode="auto">
              <a:xfrm flipV="1">
                <a:off x="1413" y="2896"/>
                <a:ext cx="17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27" name="Line 1821"/>
              <p:cNvSpPr>
                <a:spLocks noChangeShapeType="1"/>
              </p:cNvSpPr>
              <p:nvPr/>
            </p:nvSpPr>
            <p:spPr bwMode="auto">
              <a:xfrm flipV="1">
                <a:off x="1461" y="2845"/>
                <a:ext cx="34" cy="51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28" name="Line 1822"/>
              <p:cNvSpPr>
                <a:spLocks noChangeShapeType="1"/>
              </p:cNvSpPr>
              <p:nvPr/>
            </p:nvSpPr>
            <p:spPr bwMode="auto">
              <a:xfrm flipV="1">
                <a:off x="1448" y="2869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29" name="Line 1823"/>
              <p:cNvSpPr>
                <a:spLocks noChangeShapeType="1"/>
              </p:cNvSpPr>
              <p:nvPr/>
            </p:nvSpPr>
            <p:spPr bwMode="auto">
              <a:xfrm flipV="1">
                <a:off x="1486" y="2842"/>
                <a:ext cx="22" cy="18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30" name="Line 1824"/>
              <p:cNvSpPr>
                <a:spLocks noChangeShapeType="1"/>
              </p:cNvSpPr>
              <p:nvPr/>
            </p:nvSpPr>
            <p:spPr bwMode="auto">
              <a:xfrm flipV="1">
                <a:off x="1517" y="2809"/>
                <a:ext cx="34" cy="4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31" name="Line 1825"/>
              <p:cNvSpPr>
                <a:spLocks noChangeShapeType="1"/>
              </p:cNvSpPr>
              <p:nvPr/>
            </p:nvSpPr>
            <p:spPr bwMode="auto">
              <a:xfrm flipV="1">
                <a:off x="1525" y="2816"/>
                <a:ext cx="19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32" name="Line 1826"/>
              <p:cNvSpPr>
                <a:spLocks noChangeShapeType="1"/>
              </p:cNvSpPr>
              <p:nvPr/>
            </p:nvSpPr>
            <p:spPr bwMode="auto">
              <a:xfrm flipV="1">
                <a:off x="1573" y="2775"/>
                <a:ext cx="35" cy="4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33" name="Line 1827"/>
              <p:cNvSpPr>
                <a:spLocks noChangeShapeType="1"/>
              </p:cNvSpPr>
              <p:nvPr/>
            </p:nvSpPr>
            <p:spPr bwMode="auto">
              <a:xfrm flipV="1">
                <a:off x="1560" y="2792"/>
                <a:ext cx="2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34" name="Line 1828"/>
              <p:cNvSpPr>
                <a:spLocks noChangeShapeType="1"/>
              </p:cNvSpPr>
              <p:nvPr/>
            </p:nvSpPr>
            <p:spPr bwMode="auto">
              <a:xfrm flipV="1">
                <a:off x="1599" y="2769"/>
                <a:ext cx="21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35" name="Line 1829"/>
              <p:cNvSpPr>
                <a:spLocks noChangeShapeType="1"/>
              </p:cNvSpPr>
              <p:nvPr/>
            </p:nvSpPr>
            <p:spPr bwMode="auto">
              <a:xfrm flipV="1">
                <a:off x="1629" y="2745"/>
                <a:ext cx="36" cy="4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36" name="Line 1830"/>
              <p:cNvSpPr>
                <a:spLocks noChangeShapeType="1"/>
              </p:cNvSpPr>
              <p:nvPr/>
            </p:nvSpPr>
            <p:spPr bwMode="auto">
              <a:xfrm flipV="1">
                <a:off x="1638" y="2751"/>
                <a:ext cx="18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37" name="Line 1831"/>
              <p:cNvSpPr>
                <a:spLocks noChangeShapeType="1"/>
              </p:cNvSpPr>
              <p:nvPr/>
            </p:nvSpPr>
            <p:spPr bwMode="auto">
              <a:xfrm flipV="1">
                <a:off x="1686" y="2718"/>
                <a:ext cx="34" cy="3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38" name="Line 1832"/>
              <p:cNvSpPr>
                <a:spLocks noChangeShapeType="1"/>
              </p:cNvSpPr>
              <p:nvPr/>
            </p:nvSpPr>
            <p:spPr bwMode="auto">
              <a:xfrm flipV="1">
                <a:off x="1677" y="2728"/>
                <a:ext cx="21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39" name="Line 1833"/>
              <p:cNvSpPr>
                <a:spLocks noChangeShapeType="1"/>
              </p:cNvSpPr>
              <p:nvPr/>
            </p:nvSpPr>
            <p:spPr bwMode="auto">
              <a:xfrm>
                <a:off x="1719" y="2711"/>
                <a:ext cx="14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40" name="Line 1834"/>
              <p:cNvSpPr>
                <a:spLocks noChangeShapeType="1"/>
              </p:cNvSpPr>
              <p:nvPr/>
            </p:nvSpPr>
            <p:spPr bwMode="auto">
              <a:xfrm flipV="1">
                <a:off x="1742" y="2694"/>
                <a:ext cx="34" cy="3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41" name="Line 1835"/>
              <p:cNvSpPr>
                <a:spLocks noChangeShapeType="1"/>
              </p:cNvSpPr>
              <p:nvPr/>
            </p:nvSpPr>
            <p:spPr bwMode="auto">
              <a:xfrm>
                <a:off x="1739" y="2708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42" name="Line 1836"/>
              <p:cNvSpPr>
                <a:spLocks noChangeShapeType="1"/>
              </p:cNvSpPr>
              <p:nvPr/>
            </p:nvSpPr>
            <p:spPr bwMode="auto">
              <a:xfrm flipV="1">
                <a:off x="1765" y="2690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43" name="Line 1837"/>
              <p:cNvSpPr>
                <a:spLocks noChangeShapeType="1"/>
              </p:cNvSpPr>
              <p:nvPr/>
            </p:nvSpPr>
            <p:spPr bwMode="auto">
              <a:xfrm flipV="1">
                <a:off x="1797" y="2670"/>
                <a:ext cx="36" cy="3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44" name="Line 1838"/>
              <p:cNvSpPr>
                <a:spLocks noChangeShapeType="1"/>
              </p:cNvSpPr>
              <p:nvPr/>
            </p:nvSpPr>
            <p:spPr bwMode="auto">
              <a:xfrm flipV="1">
                <a:off x="1810" y="2670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45" name="Line 1839"/>
              <p:cNvSpPr>
                <a:spLocks noChangeShapeType="1"/>
              </p:cNvSpPr>
              <p:nvPr/>
            </p:nvSpPr>
            <p:spPr bwMode="auto">
              <a:xfrm flipV="1">
                <a:off x="1854" y="2659"/>
                <a:ext cx="32" cy="1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46" name="Line 1840"/>
              <p:cNvSpPr>
                <a:spLocks noChangeShapeType="1"/>
              </p:cNvSpPr>
              <p:nvPr/>
            </p:nvSpPr>
            <p:spPr bwMode="auto">
              <a:xfrm flipV="1">
                <a:off x="1856" y="2657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47" name="Line 1841"/>
              <p:cNvSpPr>
                <a:spLocks noChangeShapeType="1"/>
              </p:cNvSpPr>
              <p:nvPr/>
            </p:nvSpPr>
            <p:spPr bwMode="auto">
              <a:xfrm flipV="1">
                <a:off x="1911" y="2639"/>
                <a:ext cx="31" cy="2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48" name="Line 1842"/>
              <p:cNvSpPr>
                <a:spLocks noChangeShapeType="1"/>
              </p:cNvSpPr>
              <p:nvPr/>
            </p:nvSpPr>
            <p:spPr bwMode="auto">
              <a:xfrm flipV="1">
                <a:off x="1902" y="264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49" name="Line 1843"/>
              <p:cNvSpPr>
                <a:spLocks noChangeShapeType="1"/>
              </p:cNvSpPr>
              <p:nvPr/>
            </p:nvSpPr>
            <p:spPr bwMode="auto">
              <a:xfrm>
                <a:off x="1944" y="2636"/>
                <a:ext cx="11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50" name="Line 1844"/>
              <p:cNvSpPr>
                <a:spLocks noChangeShapeType="1"/>
              </p:cNvSpPr>
              <p:nvPr/>
            </p:nvSpPr>
            <p:spPr bwMode="auto">
              <a:xfrm flipV="1">
                <a:off x="1967" y="2623"/>
                <a:ext cx="31" cy="1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51" name="Line 1845"/>
              <p:cNvSpPr>
                <a:spLocks noChangeShapeType="1"/>
              </p:cNvSpPr>
              <p:nvPr/>
            </p:nvSpPr>
            <p:spPr bwMode="auto">
              <a:xfrm>
                <a:off x="1964" y="2626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52" name="Line 1846"/>
              <p:cNvSpPr>
                <a:spLocks noChangeShapeType="1"/>
              </p:cNvSpPr>
              <p:nvPr/>
            </p:nvSpPr>
            <p:spPr bwMode="auto">
              <a:xfrm flipV="1">
                <a:off x="1990" y="2613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53" name="Line 1847"/>
              <p:cNvSpPr>
                <a:spLocks noChangeShapeType="1"/>
              </p:cNvSpPr>
              <p:nvPr/>
            </p:nvSpPr>
            <p:spPr bwMode="auto">
              <a:xfrm flipV="1">
                <a:off x="2023" y="2609"/>
                <a:ext cx="32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54" name="Line 1848"/>
              <p:cNvSpPr>
                <a:spLocks noChangeShapeType="1"/>
              </p:cNvSpPr>
              <p:nvPr/>
            </p:nvSpPr>
            <p:spPr bwMode="auto">
              <a:xfrm flipV="1">
                <a:off x="2035" y="259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55" name="Line 1849"/>
              <p:cNvSpPr>
                <a:spLocks noChangeShapeType="1"/>
              </p:cNvSpPr>
              <p:nvPr/>
            </p:nvSpPr>
            <p:spPr bwMode="auto">
              <a:xfrm flipV="1">
                <a:off x="2079" y="2596"/>
                <a:ext cx="32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56" name="Line 1850"/>
              <p:cNvSpPr>
                <a:spLocks noChangeShapeType="1"/>
              </p:cNvSpPr>
              <p:nvPr/>
            </p:nvSpPr>
            <p:spPr bwMode="auto">
              <a:xfrm flipV="1">
                <a:off x="2081" y="2590"/>
                <a:ext cx="21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57" name="Line 1851"/>
              <p:cNvSpPr>
                <a:spLocks noChangeShapeType="1"/>
              </p:cNvSpPr>
              <p:nvPr/>
            </p:nvSpPr>
            <p:spPr bwMode="auto">
              <a:xfrm flipV="1">
                <a:off x="2136" y="2582"/>
                <a:ext cx="3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58" name="Line 1852"/>
              <p:cNvSpPr>
                <a:spLocks noChangeShapeType="1"/>
              </p:cNvSpPr>
              <p:nvPr/>
            </p:nvSpPr>
            <p:spPr bwMode="auto">
              <a:xfrm flipV="1">
                <a:off x="2126" y="2579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59" name="Line 1853"/>
              <p:cNvSpPr>
                <a:spLocks noChangeShapeType="1"/>
              </p:cNvSpPr>
              <p:nvPr/>
            </p:nvSpPr>
            <p:spPr bwMode="auto">
              <a:xfrm>
                <a:off x="2169" y="2570"/>
                <a:ext cx="14" cy="13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60" name="Line 1854"/>
              <p:cNvSpPr>
                <a:spLocks noChangeShapeType="1"/>
              </p:cNvSpPr>
              <p:nvPr/>
            </p:nvSpPr>
            <p:spPr bwMode="auto">
              <a:xfrm flipV="1">
                <a:off x="2192" y="2572"/>
                <a:ext cx="31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61" name="Line 1855"/>
              <p:cNvSpPr>
                <a:spLocks noChangeShapeType="1"/>
              </p:cNvSpPr>
              <p:nvPr/>
            </p:nvSpPr>
            <p:spPr bwMode="auto">
              <a:xfrm>
                <a:off x="2189" y="2570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62" name="Line 1856"/>
              <p:cNvSpPr>
                <a:spLocks noChangeShapeType="1"/>
              </p:cNvSpPr>
              <p:nvPr/>
            </p:nvSpPr>
            <p:spPr bwMode="auto">
              <a:xfrm flipV="1">
                <a:off x="2215" y="2559"/>
                <a:ext cx="20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63" name="Line 1857"/>
              <p:cNvSpPr>
                <a:spLocks noChangeShapeType="1"/>
              </p:cNvSpPr>
              <p:nvPr/>
            </p:nvSpPr>
            <p:spPr bwMode="auto">
              <a:xfrm flipV="1">
                <a:off x="2248" y="2562"/>
                <a:ext cx="32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64" name="Line 1858"/>
              <p:cNvSpPr>
                <a:spLocks noChangeShapeType="1"/>
              </p:cNvSpPr>
              <p:nvPr/>
            </p:nvSpPr>
            <p:spPr bwMode="auto">
              <a:xfrm flipV="1">
                <a:off x="2260" y="2552"/>
                <a:ext cx="21" cy="14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65" name="Line 1859"/>
              <p:cNvSpPr>
                <a:spLocks noChangeShapeType="1"/>
              </p:cNvSpPr>
              <p:nvPr/>
            </p:nvSpPr>
            <p:spPr bwMode="auto">
              <a:xfrm flipV="1">
                <a:off x="2303" y="2552"/>
                <a:ext cx="33" cy="1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66" name="Line 1860"/>
              <p:cNvSpPr>
                <a:spLocks noChangeShapeType="1"/>
              </p:cNvSpPr>
              <p:nvPr/>
            </p:nvSpPr>
            <p:spPr bwMode="auto">
              <a:xfrm>
                <a:off x="2306" y="2552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67" name="Line 1861"/>
              <p:cNvSpPr>
                <a:spLocks noChangeShapeType="1"/>
              </p:cNvSpPr>
              <p:nvPr/>
            </p:nvSpPr>
            <p:spPr bwMode="auto">
              <a:xfrm flipV="1">
                <a:off x="2360" y="2545"/>
                <a:ext cx="32" cy="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68" name="Line 1862"/>
              <p:cNvSpPr>
                <a:spLocks noChangeShapeType="1"/>
              </p:cNvSpPr>
              <p:nvPr/>
            </p:nvSpPr>
            <p:spPr bwMode="auto">
              <a:xfrm>
                <a:off x="2351" y="254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69" name="Line 1863"/>
              <p:cNvSpPr>
                <a:spLocks noChangeShapeType="1"/>
              </p:cNvSpPr>
              <p:nvPr/>
            </p:nvSpPr>
            <p:spPr bwMode="auto">
              <a:xfrm>
                <a:off x="2393" y="2541"/>
                <a:ext cx="12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70" name="Line 1864"/>
              <p:cNvSpPr>
                <a:spLocks noChangeShapeType="1"/>
              </p:cNvSpPr>
              <p:nvPr/>
            </p:nvSpPr>
            <p:spPr bwMode="auto">
              <a:xfrm flipV="1">
                <a:off x="2417" y="2538"/>
                <a:ext cx="31" cy="7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71" name="Line 1865"/>
              <p:cNvSpPr>
                <a:spLocks noChangeShapeType="1"/>
              </p:cNvSpPr>
              <p:nvPr/>
            </p:nvSpPr>
            <p:spPr bwMode="auto">
              <a:xfrm>
                <a:off x="2414" y="2532"/>
                <a:ext cx="0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72" name="Line 1866"/>
              <p:cNvSpPr>
                <a:spLocks noChangeShapeType="1"/>
              </p:cNvSpPr>
              <p:nvPr/>
            </p:nvSpPr>
            <p:spPr bwMode="auto">
              <a:xfrm>
                <a:off x="2439" y="2535"/>
                <a:ext cx="18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73" name="Line 1867"/>
              <p:cNvSpPr>
                <a:spLocks noChangeShapeType="1"/>
              </p:cNvSpPr>
              <p:nvPr/>
            </p:nvSpPr>
            <p:spPr bwMode="auto">
              <a:xfrm flipV="1">
                <a:off x="2473" y="2532"/>
                <a:ext cx="31" cy="6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6274" name="Line 1868"/>
              <p:cNvSpPr>
                <a:spLocks noChangeShapeType="1"/>
              </p:cNvSpPr>
              <p:nvPr/>
            </p:nvSpPr>
            <p:spPr bwMode="auto">
              <a:xfrm>
                <a:off x="2485" y="2528"/>
                <a:ext cx="17" cy="0"/>
              </a:xfrm>
              <a:prstGeom prst="line">
                <a:avLst/>
              </a:prstGeom>
              <a:noFill/>
              <a:ln w="508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46131" name="Line 1870"/>
            <p:cNvSpPr>
              <a:spLocks noChangeShapeType="1"/>
            </p:cNvSpPr>
            <p:nvPr/>
          </p:nvSpPr>
          <p:spPr bwMode="auto">
            <a:xfrm>
              <a:off x="8520113" y="971347"/>
              <a:ext cx="41275" cy="1158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32" name="Line 1871"/>
            <p:cNvSpPr>
              <a:spLocks noChangeShapeType="1"/>
            </p:cNvSpPr>
            <p:nvPr/>
          </p:nvSpPr>
          <p:spPr bwMode="auto">
            <a:xfrm>
              <a:off x="8588375" y="1076122"/>
              <a:ext cx="41275" cy="1111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33" name="Line 1872"/>
            <p:cNvSpPr>
              <a:spLocks noChangeShapeType="1"/>
            </p:cNvSpPr>
            <p:nvPr/>
          </p:nvSpPr>
          <p:spPr bwMode="auto">
            <a:xfrm>
              <a:off x="8567738" y="1091997"/>
              <a:ext cx="22225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34" name="Line 1873"/>
            <p:cNvSpPr>
              <a:spLocks noChangeShapeType="1"/>
            </p:cNvSpPr>
            <p:nvPr/>
          </p:nvSpPr>
          <p:spPr bwMode="auto">
            <a:xfrm>
              <a:off x="8597900" y="1131685"/>
              <a:ext cx="15875" cy="2063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35" name="Line 1874"/>
            <p:cNvSpPr>
              <a:spLocks noChangeShapeType="1"/>
            </p:cNvSpPr>
            <p:nvPr/>
          </p:nvSpPr>
          <p:spPr bwMode="auto">
            <a:xfrm>
              <a:off x="8624888" y="1171372"/>
              <a:ext cx="1905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36" name="Line 1875"/>
            <p:cNvSpPr>
              <a:spLocks noChangeShapeType="1"/>
            </p:cNvSpPr>
            <p:nvPr/>
          </p:nvSpPr>
          <p:spPr bwMode="auto">
            <a:xfrm>
              <a:off x="8655050" y="1174547"/>
              <a:ext cx="42863" cy="984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37" name="Line 1876"/>
            <p:cNvSpPr>
              <a:spLocks noChangeShapeType="1"/>
            </p:cNvSpPr>
            <p:nvPr/>
          </p:nvSpPr>
          <p:spPr bwMode="auto">
            <a:xfrm>
              <a:off x="8653463" y="121106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38" name="Line 1877"/>
            <p:cNvSpPr>
              <a:spLocks noChangeShapeType="1"/>
            </p:cNvSpPr>
            <p:nvPr/>
          </p:nvSpPr>
          <p:spPr bwMode="auto">
            <a:xfrm>
              <a:off x="8683625" y="1247572"/>
              <a:ext cx="20638" cy="222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39" name="Line 1878"/>
            <p:cNvSpPr>
              <a:spLocks noChangeShapeType="1"/>
            </p:cNvSpPr>
            <p:nvPr/>
          </p:nvSpPr>
          <p:spPr bwMode="auto">
            <a:xfrm>
              <a:off x="8723313" y="1261860"/>
              <a:ext cx="42862" cy="920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40" name="Line 1879"/>
            <p:cNvSpPr>
              <a:spLocks noChangeShapeType="1"/>
            </p:cNvSpPr>
            <p:nvPr/>
          </p:nvSpPr>
          <p:spPr bwMode="auto">
            <a:xfrm>
              <a:off x="8712200" y="1285672"/>
              <a:ext cx="22225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41" name="Line 1880"/>
            <p:cNvSpPr>
              <a:spLocks noChangeShapeType="1"/>
            </p:cNvSpPr>
            <p:nvPr/>
          </p:nvSpPr>
          <p:spPr bwMode="auto">
            <a:xfrm>
              <a:off x="8742363" y="1320597"/>
              <a:ext cx="20637" cy="222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42" name="Line 1881"/>
            <p:cNvSpPr>
              <a:spLocks noChangeShapeType="1"/>
            </p:cNvSpPr>
            <p:nvPr/>
          </p:nvSpPr>
          <p:spPr bwMode="auto">
            <a:xfrm>
              <a:off x="8791575" y="1342822"/>
              <a:ext cx="41275" cy="809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43" name="Line 1882"/>
            <p:cNvSpPr>
              <a:spLocks noChangeShapeType="1"/>
            </p:cNvSpPr>
            <p:nvPr/>
          </p:nvSpPr>
          <p:spPr bwMode="auto">
            <a:xfrm>
              <a:off x="8775700" y="135711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44" name="Line 1883"/>
            <p:cNvSpPr>
              <a:spLocks noChangeShapeType="1"/>
            </p:cNvSpPr>
            <p:nvPr/>
          </p:nvSpPr>
          <p:spPr bwMode="auto">
            <a:xfrm>
              <a:off x="8812213" y="1390447"/>
              <a:ext cx="19050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45" name="Line 1884"/>
            <p:cNvSpPr>
              <a:spLocks noChangeShapeType="1"/>
            </p:cNvSpPr>
            <p:nvPr/>
          </p:nvSpPr>
          <p:spPr bwMode="auto">
            <a:xfrm>
              <a:off x="8859838" y="1411085"/>
              <a:ext cx="42862" cy="777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46" name="Line 1885"/>
            <p:cNvSpPr>
              <a:spLocks noChangeShapeType="1"/>
            </p:cNvSpPr>
            <p:nvPr/>
          </p:nvSpPr>
          <p:spPr bwMode="auto">
            <a:xfrm>
              <a:off x="8845550" y="1426960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47" name="Line 1886"/>
            <p:cNvSpPr>
              <a:spLocks noChangeShapeType="1"/>
            </p:cNvSpPr>
            <p:nvPr/>
          </p:nvSpPr>
          <p:spPr bwMode="auto">
            <a:xfrm>
              <a:off x="8877300" y="1458710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48" name="Line 1887"/>
            <p:cNvSpPr>
              <a:spLocks noChangeShapeType="1"/>
            </p:cNvSpPr>
            <p:nvPr/>
          </p:nvSpPr>
          <p:spPr bwMode="auto">
            <a:xfrm>
              <a:off x="8928100" y="1477760"/>
              <a:ext cx="41275" cy="698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49" name="Line 1888"/>
            <p:cNvSpPr>
              <a:spLocks noChangeShapeType="1"/>
            </p:cNvSpPr>
            <p:nvPr/>
          </p:nvSpPr>
          <p:spPr bwMode="auto">
            <a:xfrm>
              <a:off x="8913813" y="1492047"/>
              <a:ext cx="20637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50" name="Line 1889"/>
            <p:cNvSpPr>
              <a:spLocks noChangeShapeType="1"/>
            </p:cNvSpPr>
            <p:nvPr/>
          </p:nvSpPr>
          <p:spPr bwMode="auto">
            <a:xfrm>
              <a:off x="8950325" y="1525385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51" name="Line 1890"/>
            <p:cNvSpPr>
              <a:spLocks noChangeShapeType="1"/>
            </p:cNvSpPr>
            <p:nvPr/>
          </p:nvSpPr>
          <p:spPr bwMode="auto">
            <a:xfrm>
              <a:off x="8994775" y="1536497"/>
              <a:ext cx="42863" cy="650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52" name="Line 1891"/>
            <p:cNvSpPr>
              <a:spLocks noChangeShapeType="1"/>
            </p:cNvSpPr>
            <p:nvPr/>
          </p:nvSpPr>
          <p:spPr bwMode="auto">
            <a:xfrm>
              <a:off x="8988425" y="1557135"/>
              <a:ext cx="22225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53" name="Line 1892"/>
            <p:cNvSpPr>
              <a:spLocks noChangeShapeType="1"/>
            </p:cNvSpPr>
            <p:nvPr/>
          </p:nvSpPr>
          <p:spPr bwMode="auto">
            <a:xfrm>
              <a:off x="9026525" y="1587297"/>
              <a:ext cx="26988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54" name="Line 1893"/>
            <p:cNvSpPr>
              <a:spLocks noChangeShapeType="1"/>
            </p:cNvSpPr>
            <p:nvPr/>
          </p:nvSpPr>
          <p:spPr bwMode="auto">
            <a:xfrm>
              <a:off x="9063038" y="1590472"/>
              <a:ext cx="42862" cy="587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55" name="Line 1894"/>
            <p:cNvSpPr>
              <a:spLocks noChangeShapeType="1"/>
            </p:cNvSpPr>
            <p:nvPr/>
          </p:nvSpPr>
          <p:spPr bwMode="auto">
            <a:xfrm>
              <a:off x="9074150" y="1620635"/>
              <a:ext cx="20638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56" name="Line 1895"/>
            <p:cNvSpPr>
              <a:spLocks noChangeShapeType="1"/>
            </p:cNvSpPr>
            <p:nvPr/>
          </p:nvSpPr>
          <p:spPr bwMode="auto">
            <a:xfrm>
              <a:off x="9131300" y="1638097"/>
              <a:ext cx="41275" cy="555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57" name="Line 1896"/>
            <p:cNvSpPr>
              <a:spLocks noChangeShapeType="1"/>
            </p:cNvSpPr>
            <p:nvPr/>
          </p:nvSpPr>
          <p:spPr bwMode="auto">
            <a:xfrm>
              <a:off x="9117013" y="1649210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58" name="Line 1897"/>
            <p:cNvSpPr>
              <a:spLocks noChangeShapeType="1"/>
            </p:cNvSpPr>
            <p:nvPr/>
          </p:nvSpPr>
          <p:spPr bwMode="auto">
            <a:xfrm>
              <a:off x="9163050" y="1677785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59" name="Line 1898"/>
            <p:cNvSpPr>
              <a:spLocks noChangeShapeType="1"/>
            </p:cNvSpPr>
            <p:nvPr/>
          </p:nvSpPr>
          <p:spPr bwMode="auto">
            <a:xfrm>
              <a:off x="9199563" y="1682547"/>
              <a:ext cx="41275" cy="5080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60" name="Line 1899"/>
            <p:cNvSpPr>
              <a:spLocks noChangeShapeType="1"/>
            </p:cNvSpPr>
            <p:nvPr/>
          </p:nvSpPr>
          <p:spPr bwMode="auto">
            <a:xfrm>
              <a:off x="9209088" y="1707947"/>
              <a:ext cx="23812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61" name="Line 1900"/>
            <p:cNvSpPr>
              <a:spLocks noChangeShapeType="1"/>
            </p:cNvSpPr>
            <p:nvPr/>
          </p:nvSpPr>
          <p:spPr bwMode="auto">
            <a:xfrm>
              <a:off x="9267825" y="1722235"/>
              <a:ext cx="41275" cy="4762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62" name="Line 1901"/>
            <p:cNvSpPr>
              <a:spLocks noChangeShapeType="1"/>
            </p:cNvSpPr>
            <p:nvPr/>
          </p:nvSpPr>
          <p:spPr bwMode="auto">
            <a:xfrm>
              <a:off x="9251950" y="1733347"/>
              <a:ext cx="26988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63" name="Line 1902"/>
            <p:cNvSpPr>
              <a:spLocks noChangeShapeType="1"/>
            </p:cNvSpPr>
            <p:nvPr/>
          </p:nvSpPr>
          <p:spPr bwMode="auto">
            <a:xfrm>
              <a:off x="9299575" y="1758747"/>
              <a:ext cx="25400" cy="174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64" name="Line 1903"/>
            <p:cNvSpPr>
              <a:spLocks noChangeShapeType="1"/>
            </p:cNvSpPr>
            <p:nvPr/>
          </p:nvSpPr>
          <p:spPr bwMode="auto">
            <a:xfrm>
              <a:off x="9334500" y="1758747"/>
              <a:ext cx="44450" cy="4286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65" name="Line 1904"/>
            <p:cNvSpPr>
              <a:spLocks noChangeShapeType="1"/>
            </p:cNvSpPr>
            <p:nvPr/>
          </p:nvSpPr>
          <p:spPr bwMode="auto">
            <a:xfrm>
              <a:off x="9345613" y="1780972"/>
              <a:ext cx="22225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66" name="Line 1905"/>
            <p:cNvSpPr>
              <a:spLocks noChangeShapeType="1"/>
            </p:cNvSpPr>
            <p:nvPr/>
          </p:nvSpPr>
          <p:spPr bwMode="auto">
            <a:xfrm>
              <a:off x="9404350" y="1790497"/>
              <a:ext cx="41275" cy="412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67" name="Line 1906"/>
            <p:cNvSpPr>
              <a:spLocks noChangeShapeType="1"/>
            </p:cNvSpPr>
            <p:nvPr/>
          </p:nvSpPr>
          <p:spPr bwMode="auto">
            <a:xfrm>
              <a:off x="9393238" y="1801610"/>
              <a:ext cx="254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68" name="Line 1907"/>
            <p:cNvSpPr>
              <a:spLocks noChangeShapeType="1"/>
            </p:cNvSpPr>
            <p:nvPr/>
          </p:nvSpPr>
          <p:spPr bwMode="auto">
            <a:xfrm flipV="1">
              <a:off x="9444038" y="1823835"/>
              <a:ext cx="17462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69" name="Line 1908"/>
            <p:cNvSpPr>
              <a:spLocks noChangeShapeType="1"/>
            </p:cNvSpPr>
            <p:nvPr/>
          </p:nvSpPr>
          <p:spPr bwMode="auto">
            <a:xfrm>
              <a:off x="9472613" y="1820660"/>
              <a:ext cx="39687" cy="365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70" name="Line 1909"/>
            <p:cNvSpPr>
              <a:spLocks noChangeShapeType="1"/>
            </p:cNvSpPr>
            <p:nvPr/>
          </p:nvSpPr>
          <p:spPr bwMode="auto">
            <a:xfrm flipV="1">
              <a:off x="9467850" y="18412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71" name="Line 1910"/>
            <p:cNvSpPr>
              <a:spLocks noChangeShapeType="1"/>
            </p:cNvSpPr>
            <p:nvPr/>
          </p:nvSpPr>
          <p:spPr bwMode="auto">
            <a:xfrm>
              <a:off x="9499600" y="1846060"/>
              <a:ext cx="23813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72" name="Line 1911"/>
            <p:cNvSpPr>
              <a:spLocks noChangeShapeType="1"/>
            </p:cNvSpPr>
            <p:nvPr/>
          </p:nvSpPr>
          <p:spPr bwMode="auto">
            <a:xfrm>
              <a:off x="9537700" y="1846060"/>
              <a:ext cx="44450" cy="365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73" name="Line 1912"/>
            <p:cNvSpPr>
              <a:spLocks noChangeShapeType="1"/>
            </p:cNvSpPr>
            <p:nvPr/>
          </p:nvSpPr>
          <p:spPr bwMode="auto">
            <a:xfrm>
              <a:off x="9553575" y="1868285"/>
              <a:ext cx="25400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74" name="Line 1913"/>
            <p:cNvSpPr>
              <a:spLocks noChangeShapeType="1"/>
            </p:cNvSpPr>
            <p:nvPr/>
          </p:nvSpPr>
          <p:spPr bwMode="auto">
            <a:xfrm>
              <a:off x="9607550" y="1876222"/>
              <a:ext cx="38100" cy="190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75" name="Line 1914"/>
            <p:cNvSpPr>
              <a:spLocks noChangeShapeType="1"/>
            </p:cNvSpPr>
            <p:nvPr/>
          </p:nvSpPr>
          <p:spPr bwMode="auto">
            <a:xfrm>
              <a:off x="9609138" y="1882572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76" name="Line 1915"/>
            <p:cNvSpPr>
              <a:spLocks noChangeShapeType="1"/>
            </p:cNvSpPr>
            <p:nvPr/>
          </p:nvSpPr>
          <p:spPr bwMode="auto">
            <a:xfrm>
              <a:off x="9675813" y="1895272"/>
              <a:ext cx="38100" cy="2063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77" name="Line 1916"/>
            <p:cNvSpPr>
              <a:spLocks noChangeShapeType="1"/>
            </p:cNvSpPr>
            <p:nvPr/>
          </p:nvSpPr>
          <p:spPr bwMode="auto">
            <a:xfrm>
              <a:off x="9664700" y="1901622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78" name="Line 1917"/>
            <p:cNvSpPr>
              <a:spLocks noChangeShapeType="1"/>
            </p:cNvSpPr>
            <p:nvPr/>
          </p:nvSpPr>
          <p:spPr bwMode="auto">
            <a:xfrm flipV="1">
              <a:off x="9715500" y="1919085"/>
              <a:ext cx="14288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79" name="Line 1918"/>
            <p:cNvSpPr>
              <a:spLocks noChangeShapeType="1"/>
            </p:cNvSpPr>
            <p:nvPr/>
          </p:nvSpPr>
          <p:spPr bwMode="auto">
            <a:xfrm>
              <a:off x="9744075" y="1915910"/>
              <a:ext cx="38100" cy="1746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80" name="Line 1919"/>
            <p:cNvSpPr>
              <a:spLocks noChangeShapeType="1"/>
            </p:cNvSpPr>
            <p:nvPr/>
          </p:nvSpPr>
          <p:spPr bwMode="auto">
            <a:xfrm flipV="1">
              <a:off x="9740900" y="19301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81" name="Line 1920"/>
            <p:cNvSpPr>
              <a:spLocks noChangeShapeType="1"/>
            </p:cNvSpPr>
            <p:nvPr/>
          </p:nvSpPr>
          <p:spPr bwMode="auto">
            <a:xfrm>
              <a:off x="9771063" y="1930197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82" name="Line 1921"/>
            <p:cNvSpPr>
              <a:spLocks noChangeShapeType="1"/>
            </p:cNvSpPr>
            <p:nvPr/>
          </p:nvSpPr>
          <p:spPr bwMode="auto">
            <a:xfrm>
              <a:off x="9812338" y="1933372"/>
              <a:ext cx="381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83" name="Line 1922"/>
            <p:cNvSpPr>
              <a:spLocks noChangeShapeType="1"/>
            </p:cNvSpPr>
            <p:nvPr/>
          </p:nvSpPr>
          <p:spPr bwMode="auto">
            <a:xfrm>
              <a:off x="9826625" y="1944485"/>
              <a:ext cx="254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84" name="Line 1923"/>
            <p:cNvSpPr>
              <a:spLocks noChangeShapeType="1"/>
            </p:cNvSpPr>
            <p:nvPr/>
          </p:nvSpPr>
          <p:spPr bwMode="auto">
            <a:xfrm>
              <a:off x="9879013" y="1949247"/>
              <a:ext cx="39687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85" name="Line 1924"/>
            <p:cNvSpPr>
              <a:spLocks noChangeShapeType="1"/>
            </p:cNvSpPr>
            <p:nvPr/>
          </p:nvSpPr>
          <p:spPr bwMode="auto">
            <a:xfrm>
              <a:off x="9882188" y="1955597"/>
              <a:ext cx="25400" cy="14288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86" name="Line 1925"/>
            <p:cNvSpPr>
              <a:spLocks noChangeShapeType="1"/>
            </p:cNvSpPr>
            <p:nvPr/>
          </p:nvSpPr>
          <p:spPr bwMode="auto">
            <a:xfrm>
              <a:off x="9948863" y="1963535"/>
              <a:ext cx="36512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87" name="Line 1926"/>
            <p:cNvSpPr>
              <a:spLocks noChangeShapeType="1"/>
            </p:cNvSpPr>
            <p:nvPr/>
          </p:nvSpPr>
          <p:spPr bwMode="auto">
            <a:xfrm>
              <a:off x="9936163" y="1966710"/>
              <a:ext cx="25400" cy="1428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88" name="Line 1927"/>
            <p:cNvSpPr>
              <a:spLocks noChangeShapeType="1"/>
            </p:cNvSpPr>
            <p:nvPr/>
          </p:nvSpPr>
          <p:spPr bwMode="auto">
            <a:xfrm flipV="1">
              <a:off x="9988550" y="1977822"/>
              <a:ext cx="15875" cy="1270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89" name="Line 1928"/>
            <p:cNvSpPr>
              <a:spLocks noChangeShapeType="1"/>
            </p:cNvSpPr>
            <p:nvPr/>
          </p:nvSpPr>
          <p:spPr bwMode="auto">
            <a:xfrm>
              <a:off x="10015538" y="1977822"/>
              <a:ext cx="38100" cy="1111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90" name="Line 1929"/>
            <p:cNvSpPr>
              <a:spLocks noChangeShapeType="1"/>
            </p:cNvSpPr>
            <p:nvPr/>
          </p:nvSpPr>
          <p:spPr bwMode="auto">
            <a:xfrm flipV="1">
              <a:off x="10012363" y="1990522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91" name="Line 1930"/>
            <p:cNvSpPr>
              <a:spLocks noChangeShapeType="1"/>
            </p:cNvSpPr>
            <p:nvPr/>
          </p:nvSpPr>
          <p:spPr bwMode="auto">
            <a:xfrm>
              <a:off x="10044113" y="1987347"/>
              <a:ext cx="23812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92" name="Line 1931"/>
            <p:cNvSpPr>
              <a:spLocks noChangeShapeType="1"/>
            </p:cNvSpPr>
            <p:nvPr/>
          </p:nvSpPr>
          <p:spPr bwMode="auto">
            <a:xfrm>
              <a:off x="10083800" y="1988935"/>
              <a:ext cx="38100" cy="11112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93" name="Line 1932"/>
            <p:cNvSpPr>
              <a:spLocks noChangeShapeType="1"/>
            </p:cNvSpPr>
            <p:nvPr/>
          </p:nvSpPr>
          <p:spPr bwMode="auto">
            <a:xfrm>
              <a:off x="10098088" y="1995285"/>
              <a:ext cx="25400" cy="15875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94" name="Line 1933"/>
            <p:cNvSpPr>
              <a:spLocks noChangeShapeType="1"/>
            </p:cNvSpPr>
            <p:nvPr/>
          </p:nvSpPr>
          <p:spPr bwMode="auto">
            <a:xfrm>
              <a:off x="10150475" y="2000047"/>
              <a:ext cx="39688" cy="11113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95" name="Line 1934"/>
            <p:cNvSpPr>
              <a:spLocks noChangeShapeType="1"/>
            </p:cNvSpPr>
            <p:nvPr/>
          </p:nvSpPr>
          <p:spPr bwMode="auto">
            <a:xfrm flipV="1">
              <a:off x="10153650" y="2011160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96" name="Line 1935"/>
            <p:cNvSpPr>
              <a:spLocks noChangeShapeType="1"/>
            </p:cNvSpPr>
            <p:nvPr/>
          </p:nvSpPr>
          <p:spPr bwMode="auto">
            <a:xfrm>
              <a:off x="10218738" y="2011160"/>
              <a:ext cx="39687" cy="635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97" name="Line 1936"/>
            <p:cNvSpPr>
              <a:spLocks noChangeShapeType="1"/>
            </p:cNvSpPr>
            <p:nvPr/>
          </p:nvSpPr>
          <p:spPr bwMode="auto">
            <a:xfrm flipV="1">
              <a:off x="10207625" y="2017510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98" name="Line 1937"/>
            <p:cNvSpPr>
              <a:spLocks noChangeShapeType="1"/>
            </p:cNvSpPr>
            <p:nvPr/>
          </p:nvSpPr>
          <p:spPr bwMode="auto">
            <a:xfrm flipV="1">
              <a:off x="10258425" y="2022272"/>
              <a:ext cx="1587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199" name="Line 1938"/>
            <p:cNvSpPr>
              <a:spLocks noChangeShapeType="1"/>
            </p:cNvSpPr>
            <p:nvPr/>
          </p:nvSpPr>
          <p:spPr bwMode="auto">
            <a:xfrm>
              <a:off x="10288588" y="2017510"/>
              <a:ext cx="36512" cy="7937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200" name="Line 1939"/>
            <p:cNvSpPr>
              <a:spLocks noChangeShapeType="1"/>
            </p:cNvSpPr>
            <p:nvPr/>
          </p:nvSpPr>
          <p:spPr bwMode="auto">
            <a:xfrm flipV="1">
              <a:off x="10283825" y="2031797"/>
              <a:ext cx="0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6201" name="Line 1940"/>
            <p:cNvSpPr>
              <a:spLocks noChangeShapeType="1"/>
            </p:cNvSpPr>
            <p:nvPr/>
          </p:nvSpPr>
          <p:spPr bwMode="auto">
            <a:xfrm flipV="1">
              <a:off x="10313988" y="2028622"/>
              <a:ext cx="22225" cy="0"/>
            </a:xfrm>
            <a:prstGeom prst="line">
              <a:avLst/>
            </a:prstGeom>
            <a:noFill/>
            <a:ln w="508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6123" name="Rectangle 492"/>
          <p:cNvSpPr>
            <a:spLocks noChangeArrowheads="1"/>
          </p:cNvSpPr>
          <p:nvPr/>
        </p:nvSpPr>
        <p:spPr bwMode="auto">
          <a:xfrm>
            <a:off x="3133725" y="2071688"/>
            <a:ext cx="511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TE</a:t>
            </a:r>
          </a:p>
        </p:txBody>
      </p:sp>
      <p:sp>
        <p:nvSpPr>
          <p:cNvPr id="1726" name="Line 493"/>
          <p:cNvSpPr>
            <a:spLocks noChangeShapeType="1"/>
          </p:cNvSpPr>
          <p:nvPr/>
        </p:nvSpPr>
        <p:spPr bwMode="auto">
          <a:xfrm>
            <a:off x="3094038" y="2408238"/>
            <a:ext cx="563562" cy="0"/>
          </a:xfrm>
          <a:prstGeom prst="line">
            <a:avLst/>
          </a:prstGeom>
          <a:noFill/>
          <a:ln w="50800">
            <a:solidFill>
              <a:schemeClr val="tx2">
                <a:lumMod val="75000"/>
              </a:schemeClr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it-IT"/>
          </a:p>
        </p:txBody>
      </p:sp>
      <p:sp>
        <p:nvSpPr>
          <p:cNvPr id="1714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Example: changing contrast with TR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715" name="Group 171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71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71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18" name="Rectangle 492"/>
          <p:cNvSpPr>
            <a:spLocks noChangeArrowheads="1"/>
          </p:cNvSpPr>
          <p:nvPr/>
        </p:nvSpPr>
        <p:spPr bwMode="auto">
          <a:xfrm>
            <a:off x="370567" y="701594"/>
            <a:ext cx="8302272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 dirty="0">
                <a:latin typeface="Arial" panose="020B0604020202020204" pitchFamily="34" charset="0"/>
              </a:rPr>
              <a:t>TR: </a:t>
            </a:r>
            <a:r>
              <a:rPr lang="en-US" altLang="it-IT" sz="2000" dirty="0">
                <a:latin typeface="Arial" panose="020B0604020202020204" pitchFamily="34" charset="0"/>
              </a:rPr>
              <a:t>Repetition Time (time between RF excitations of the magnetization)</a:t>
            </a:r>
          </a:p>
        </p:txBody>
      </p:sp>
      <p:sp>
        <p:nvSpPr>
          <p:cNvPr id="1719" name="Line 487"/>
          <p:cNvSpPr>
            <a:spLocks noChangeShapeType="1"/>
          </p:cNvSpPr>
          <p:nvPr/>
        </p:nvSpPr>
        <p:spPr bwMode="auto">
          <a:xfrm flipH="1" flipV="1">
            <a:off x="3657720" y="2256089"/>
            <a:ext cx="22052" cy="1097304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49639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402050" y="1270915"/>
            <a:ext cx="22899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Image </a:t>
            </a:r>
            <a:r>
              <a:rPr lang="it-IT" dirty="0"/>
              <a:t>&amp; Contrast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3927" y="1600200"/>
            <a:ext cx="2087562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NMR Signal </a:t>
            </a:r>
            <a:r>
              <a:rPr lang="it-IT" dirty="0"/>
              <a:t>origin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4734" y="1981200"/>
            <a:ext cx="19022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Spatial encoding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gradients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Pulse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sequences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489" y="2260600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23135" y="1608843"/>
            <a:ext cx="20891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Safety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2293203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9229" y="4490151"/>
            <a:ext cx="230505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Structural MRI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33872" y="4534491"/>
            <a:ext cx="2129128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Functional MRI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2707876" y="3087462"/>
            <a:ext cx="792658" cy="53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554574" y="2740376"/>
            <a:ext cx="11093" cy="858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364163" y="4221163"/>
            <a:ext cx="818923" cy="47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402050" y="4923500"/>
            <a:ext cx="23050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Diffusion MRI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5255991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applications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65668" y="4191000"/>
            <a:ext cx="6332" cy="42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620514" y="3012107"/>
            <a:ext cx="589728" cy="369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4198" y="5686672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05247" y="5326714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Pre-processing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28600" y="1092847"/>
            <a:ext cx="8610600" cy="206186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Rounded Rectangle 2"/>
          <p:cNvSpPr/>
          <p:nvPr/>
        </p:nvSpPr>
        <p:spPr>
          <a:xfrm rot="20837969">
            <a:off x="63674" y="987989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1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5087" y="4368124"/>
            <a:ext cx="2930383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ounded Rectangle 31"/>
          <p:cNvSpPr/>
          <p:nvPr/>
        </p:nvSpPr>
        <p:spPr>
          <a:xfrm rot="20837969">
            <a:off x="77029" y="3887187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2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24200" y="4724400"/>
            <a:ext cx="2905704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ounded Rectangle 33"/>
          <p:cNvSpPr/>
          <p:nvPr/>
        </p:nvSpPr>
        <p:spPr>
          <a:xfrm>
            <a:off x="3830674" y="441960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3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205246" y="4397384"/>
            <a:ext cx="2888107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ounded Rectangle 35"/>
          <p:cNvSpPr/>
          <p:nvPr/>
        </p:nvSpPr>
        <p:spPr>
          <a:xfrm rot="563705">
            <a:off x="7616791" y="392501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4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Concept map for lectures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8158" y="791545"/>
            <a:ext cx="8973442" cy="2431353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angle 38"/>
          <p:cNvSpPr/>
          <p:nvPr/>
        </p:nvSpPr>
        <p:spPr>
          <a:xfrm>
            <a:off x="6115593" y="3733800"/>
            <a:ext cx="3014953" cy="2895599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angle 40"/>
          <p:cNvSpPr/>
          <p:nvPr/>
        </p:nvSpPr>
        <p:spPr>
          <a:xfrm>
            <a:off x="3019733" y="4314803"/>
            <a:ext cx="3119941" cy="2314597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Picture 2" descr="http://www.wired.com/wp-content/uploads/2014/07/brain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6722" r="5535" b="10093"/>
          <a:stretch/>
        </p:blipFill>
        <p:spPr bwMode="auto">
          <a:xfrm>
            <a:off x="3213648" y="3241116"/>
            <a:ext cx="1322047" cy="102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isultati immagini per cartoon  mri scann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10" y="3250592"/>
            <a:ext cx="1337386" cy="10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 flipH="1">
            <a:off x="2981343" y="4238885"/>
            <a:ext cx="792162" cy="4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8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27425"/>
            <a:ext cx="31527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27425"/>
            <a:ext cx="30765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165225"/>
            <a:ext cx="310515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1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651624"/>
              </p:ext>
            </p:extLst>
          </p:nvPr>
        </p:nvGraphicFramePr>
        <p:xfrm>
          <a:off x="7162800" y="1066800"/>
          <a:ext cx="1585913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" name="Image" r:id="rId6" imgW="7809524" imgH="7428571" progId="Photoshop.Image.6">
                  <p:embed/>
                </p:oleObj>
              </mc:Choice>
              <mc:Fallback>
                <p:oleObj name="Image" r:id="rId6" imgW="7809524" imgH="7428571" progId="Photoshop.Image.6">
                  <p:embed/>
                  <p:pic>
                    <p:nvPicPr>
                      <p:cNvPr id="4813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066800"/>
                        <a:ext cx="1585913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23557"/>
              </p:ext>
            </p:extLst>
          </p:nvPr>
        </p:nvGraphicFramePr>
        <p:xfrm>
          <a:off x="7162800" y="2743200"/>
          <a:ext cx="1585913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" name="Image" r:id="rId8" imgW="7873016" imgH="7466667" progId="Photoshop.Image.6">
                  <p:embed/>
                </p:oleObj>
              </mc:Choice>
              <mc:Fallback>
                <p:oleObj name="Image" r:id="rId8" imgW="7873016" imgH="7466667" progId="Photoshop.Image.6">
                  <p:embed/>
                  <p:pic>
                    <p:nvPicPr>
                      <p:cNvPr id="4813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2743200"/>
                        <a:ext cx="1585913" cy="155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38672"/>
              </p:ext>
            </p:extLst>
          </p:nvPr>
        </p:nvGraphicFramePr>
        <p:xfrm>
          <a:off x="7162800" y="4495800"/>
          <a:ext cx="1585913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" name="Image" r:id="rId10" imgW="7796825" imgH="7352381" progId="Photoshop.Image.6">
                  <p:embed/>
                </p:oleObj>
              </mc:Choice>
              <mc:Fallback>
                <p:oleObj name="Image" r:id="rId10" imgW="7796825" imgH="7352381" progId="Photoshop.Image.6">
                  <p:embed/>
                  <p:pic>
                    <p:nvPicPr>
                      <p:cNvPr id="4813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495800"/>
                        <a:ext cx="1585913" cy="154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6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6175"/>
            <a:ext cx="30480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Text Box 10"/>
          <p:cNvSpPr txBox="1">
            <a:spLocks noChangeArrowheads="1"/>
          </p:cNvSpPr>
          <p:nvPr/>
        </p:nvSpPr>
        <p:spPr bwMode="auto">
          <a:xfrm>
            <a:off x="875475" y="5761037"/>
            <a:ext cx="57452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>
                <a:solidFill>
                  <a:schemeClr val="tx2"/>
                </a:solidFill>
              </a:rPr>
              <a:t>To optimize the </a:t>
            </a:r>
            <a:r>
              <a:rPr lang="en-US" altLang="it-IT" sz="2000" dirty="0" smtClean="0">
                <a:solidFill>
                  <a:schemeClr val="tx2"/>
                </a:solidFill>
              </a:rPr>
              <a:t>contrast-to-noise </a:t>
            </a:r>
            <a:r>
              <a:rPr lang="en-US" altLang="it-IT" sz="2000" dirty="0">
                <a:solidFill>
                  <a:schemeClr val="tx2"/>
                </a:solidFill>
              </a:rPr>
              <a:t>ratio between tissues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>
                <a:solidFill>
                  <a:schemeClr val="tx2"/>
                </a:solidFill>
              </a:rPr>
              <a:t>we need to know T1 of the tissues of interest</a:t>
            </a:r>
          </a:p>
        </p:txBody>
      </p:sp>
      <p:sp>
        <p:nvSpPr>
          <p:cNvPr id="48139" name="TextBox 10"/>
          <p:cNvSpPr txBox="1">
            <a:spLocks noChangeArrowheads="1"/>
          </p:cNvSpPr>
          <p:nvPr/>
        </p:nvSpPr>
        <p:spPr bwMode="auto">
          <a:xfrm>
            <a:off x="4787900" y="3951288"/>
            <a:ext cx="819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es-AR">
                <a:solidFill>
                  <a:srgbClr val="C00000"/>
                </a:solidFill>
              </a:rPr>
              <a:t>TR</a:t>
            </a:r>
            <a:endParaRPr lang="es-AR" altLang="es-AR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11638" y="4297363"/>
            <a:ext cx="1368425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Example: changing contrast with TR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2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t="18378" r="39619" b="20697"/>
          <a:stretch>
            <a:fillRect/>
          </a:stretch>
        </p:blipFill>
        <p:spPr bwMode="auto">
          <a:xfrm>
            <a:off x="1295400" y="990600"/>
            <a:ext cx="652679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Better T1 contrast with «inversion pulse»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6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685800" y="5405438"/>
            <a:ext cx="74485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2000" dirty="0" smtClean="0"/>
              <a:t>Longitudinal magnetization recovery aftern a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2000" dirty="0" smtClean="0"/>
              <a:t>180</a:t>
            </a:r>
            <a:r>
              <a:rPr lang="it-IT" altLang="es-AR" sz="2000" dirty="0"/>
              <a:t>° </a:t>
            </a:r>
            <a:r>
              <a:rPr lang="it-IT" altLang="es-AR" sz="2000" dirty="0" smtClean="0"/>
              <a:t>inversion pulse (WM: white matter, CSF: cerebral spinal fluid)</a:t>
            </a:r>
            <a:endParaRPr lang="it-IT" altLang="es-AR" sz="2000" dirty="0"/>
          </a:p>
        </p:txBody>
      </p:sp>
      <p:pic>
        <p:nvPicPr>
          <p:cNvPr id="55299" name="Picture 4" descr="http://mriquestions.com/uploads/3/4/5/7/34572113/6334892_ori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1"/>
          <a:stretch>
            <a:fillRect/>
          </a:stretch>
        </p:blipFill>
        <p:spPr bwMode="auto">
          <a:xfrm>
            <a:off x="1042988" y="1373188"/>
            <a:ext cx="7067550" cy="395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Rectangle 7"/>
          <p:cNvSpPr>
            <a:spLocks noChangeArrowheads="1"/>
          </p:cNvSpPr>
          <p:nvPr/>
        </p:nvSpPr>
        <p:spPr bwMode="auto">
          <a:xfrm>
            <a:off x="4216400" y="6217444"/>
            <a:ext cx="46513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1500" dirty="0"/>
              <a:t>Source: </a:t>
            </a:r>
            <a:r>
              <a:rPr lang="it-IT" altLang="es-AR" sz="1500" dirty="0">
                <a:hlinkClick r:id="rId3"/>
              </a:rPr>
              <a:t>http://mriquestions.com/ti-to-null-a-tissue.html</a:t>
            </a:r>
            <a:r>
              <a:rPr lang="it-IT" altLang="es-AR" sz="1500" dirty="0"/>
              <a:t> </a:t>
            </a:r>
          </a:p>
        </p:txBody>
      </p:sp>
      <p:sp>
        <p:nvSpPr>
          <p:cNvPr id="55302" name="Rectangle 9"/>
          <p:cNvSpPr>
            <a:spLocks noChangeArrowheads="1"/>
          </p:cNvSpPr>
          <p:nvPr/>
        </p:nvSpPr>
        <p:spPr bwMode="auto">
          <a:xfrm>
            <a:off x="539750" y="838200"/>
            <a:ext cx="8328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400" b="1"/>
              <a:t>Inversion time choice: selects tissue to «eliminate» from image</a:t>
            </a:r>
          </a:p>
        </p:txBody>
      </p:sp>
      <p:sp>
        <p:nvSpPr>
          <p:cNvPr id="7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Better T1 contrast with «inversion pulse»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>
            <a:off x="2133600" y="4724400"/>
            <a:ext cx="76200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3521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ChangeArrowheads="1"/>
          </p:cNvSpPr>
          <p:nvPr/>
        </p:nvSpPr>
        <p:spPr bwMode="auto">
          <a:xfrm>
            <a:off x="3962400" y="6019800"/>
            <a:ext cx="502443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1500" dirty="0"/>
              <a:t>Source: </a:t>
            </a:r>
            <a:r>
              <a:rPr lang="it-IT" altLang="es-AR" sz="1500" dirty="0">
                <a:hlinkClick r:id="rId2"/>
              </a:rPr>
              <a:t>http://mriquestions.com/choice-of-ir-parameters.html</a:t>
            </a:r>
            <a:r>
              <a:rPr lang="it-IT" altLang="es-AR" sz="1500" dirty="0"/>
              <a:t> </a:t>
            </a:r>
          </a:p>
        </p:txBody>
      </p:sp>
      <p:pic>
        <p:nvPicPr>
          <p:cNvPr id="56324" name="Picture 2" descr="http://mriquestions.com/uploads/3/4/5/7/34572113/8273331_ori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1560513"/>
            <a:ext cx="85566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Rectangle 1"/>
          <p:cNvSpPr>
            <a:spLocks noChangeArrowheads="1"/>
          </p:cNvSpPr>
          <p:nvPr/>
        </p:nvSpPr>
        <p:spPr bwMode="auto">
          <a:xfrm>
            <a:off x="860425" y="1052513"/>
            <a:ext cx="7423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400" b="1"/>
              <a:t>Choice of TI: selective suppression of tissue MRI signal</a:t>
            </a:r>
            <a:endParaRPr lang="it-IT" altLang="es-AR" sz="2400" b="1"/>
          </a:p>
        </p:txBody>
      </p:sp>
      <p:sp>
        <p:nvSpPr>
          <p:cNvPr id="56326" name="TextBox 3"/>
          <p:cNvSpPr txBox="1">
            <a:spLocks noChangeArrowheads="1"/>
          </p:cNvSpPr>
          <p:nvPr/>
        </p:nvSpPr>
        <p:spPr bwMode="auto">
          <a:xfrm>
            <a:off x="396875" y="4976813"/>
            <a:ext cx="17414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800"/>
              <a:t>Fat suppression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800"/>
              <a:t>(STIR sequence)</a:t>
            </a:r>
            <a:endParaRPr lang="it-IT" altLang="es-AR" sz="1800"/>
          </a:p>
        </p:txBody>
      </p:sp>
      <p:sp>
        <p:nvSpPr>
          <p:cNvPr id="56327" name="TextBox 10"/>
          <p:cNvSpPr txBox="1">
            <a:spLocks noChangeArrowheads="1"/>
          </p:cNvSpPr>
          <p:nvPr/>
        </p:nvSpPr>
        <p:spPr bwMode="auto">
          <a:xfrm>
            <a:off x="2771775" y="4994275"/>
            <a:ext cx="145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800"/>
              <a:t>White matter </a:t>
            </a:r>
            <a:br>
              <a:rPr lang="en-US" altLang="es-AR" sz="1800"/>
            </a:br>
            <a:r>
              <a:rPr lang="en-US" altLang="es-AR" sz="1800"/>
              <a:t>suppression</a:t>
            </a:r>
          </a:p>
        </p:txBody>
      </p:sp>
      <p:sp>
        <p:nvSpPr>
          <p:cNvPr id="56328" name="TextBox 12"/>
          <p:cNvSpPr txBox="1">
            <a:spLocks noChangeArrowheads="1"/>
          </p:cNvSpPr>
          <p:nvPr/>
        </p:nvSpPr>
        <p:spPr bwMode="auto">
          <a:xfrm>
            <a:off x="5021263" y="4994275"/>
            <a:ext cx="13509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800"/>
              <a:t>Gray matter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800"/>
              <a:t>suppression</a:t>
            </a:r>
          </a:p>
        </p:txBody>
      </p:sp>
      <p:sp>
        <p:nvSpPr>
          <p:cNvPr id="56329" name="TextBox 13"/>
          <p:cNvSpPr txBox="1">
            <a:spLocks noChangeArrowheads="1"/>
          </p:cNvSpPr>
          <p:nvPr/>
        </p:nvSpPr>
        <p:spPr bwMode="auto">
          <a:xfrm>
            <a:off x="6767513" y="5003800"/>
            <a:ext cx="1908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800"/>
              <a:t>CSF suppression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800"/>
              <a:t>(FLAIR sequence)</a:t>
            </a:r>
            <a:endParaRPr lang="it-IT" altLang="es-AR" sz="1800"/>
          </a:p>
        </p:txBody>
      </p:sp>
      <p:sp>
        <p:nvSpPr>
          <p:cNvPr id="10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Better T1 contrast with «inversion pulse»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844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Google Shape;207;p23" descr="Risultati immagini per mprage sequence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1644650"/>
            <a:ext cx="74168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Google Shape;209;p23"/>
          <p:cNvSpPr txBox="1">
            <a:spLocks noChangeArrowheads="1"/>
          </p:cNvSpPr>
          <p:nvPr/>
        </p:nvSpPr>
        <p:spPr bwMode="auto">
          <a:xfrm>
            <a:off x="457200" y="945458"/>
            <a:ext cx="8312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ts val="2400"/>
              <a:buFont typeface="Times New Roman" panose="02020603050405020304" pitchFamily="18" charset="0"/>
              <a:buNone/>
            </a:pPr>
            <a:r>
              <a:rPr lang="en-US" altLang="es-AR" sz="2400" b="1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Magnetization Prepared Rapid Gradient </a:t>
            </a:r>
            <a:r>
              <a:rPr lang="en-US" altLang="es-AR" sz="2400" b="1" dirty="0" smtClean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Echo (MPRAGE)</a:t>
            </a:r>
            <a:endParaRPr lang="es-AR" altLang="es-AR" sz="2000" dirty="0"/>
          </a:p>
        </p:txBody>
      </p:sp>
      <p:sp>
        <p:nvSpPr>
          <p:cNvPr id="5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Structural T1-weighted MRI: 3D MPRAGE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6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955675" y="1541463"/>
            <a:ext cx="72891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it-IT" altLang="es-AR" sz="2400" b="1" dirty="0"/>
              <a:t>Brain structure MRI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is a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is image contrast?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How can image contrast be manipulated?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image analyses are common from brain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applications?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challenges?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it-IT" altLang="es-AR" sz="2400" dirty="0"/>
          </a:p>
        </p:txBody>
      </p:sp>
      <p:sp>
        <p:nvSpPr>
          <p:cNvPr id="5" name="Right Arrow 4"/>
          <p:cNvSpPr/>
          <p:nvPr/>
        </p:nvSpPr>
        <p:spPr>
          <a:xfrm>
            <a:off x="594518" y="3733800"/>
            <a:ext cx="722313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6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2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127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u="sng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Before</a:t>
            </a: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MRI data acquisition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810741" y="1219200"/>
            <a:ext cx="4032964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b="1" dirty="0"/>
              <a:t>0</a:t>
            </a:r>
            <a:r>
              <a:rPr lang="it-IT" b="1" dirty="0" smtClean="0"/>
              <a:t>) Define what metrics do you need</a:t>
            </a:r>
          </a:p>
          <a:p>
            <a:pPr>
              <a:defRPr/>
            </a:pPr>
            <a:r>
              <a:rPr lang="it-IT" b="1" dirty="0" smtClean="0">
                <a:solidFill>
                  <a:srgbClr val="C00000"/>
                </a:solidFill>
              </a:rPr>
              <a:t>Define your hypothesis testing criteria    </a:t>
            </a:r>
          </a:p>
          <a:p>
            <a:pPr>
              <a:defRPr/>
            </a:pPr>
            <a:r>
              <a:rPr lang="it-IT" dirty="0" smtClean="0"/>
              <a:t>This defines: </a:t>
            </a:r>
          </a:p>
          <a:p>
            <a:pPr>
              <a:defRPr/>
            </a:pPr>
            <a:r>
              <a:rPr lang="it-IT" dirty="0"/>
              <a:t>	</a:t>
            </a:r>
            <a:r>
              <a:rPr lang="it-IT" dirty="0" smtClean="0"/>
              <a:t>- acquisition protocol</a:t>
            </a:r>
          </a:p>
          <a:p>
            <a:pPr>
              <a:defRPr/>
            </a:pPr>
            <a:r>
              <a:rPr lang="it-IT" dirty="0"/>
              <a:t>	</a:t>
            </a:r>
            <a:r>
              <a:rPr lang="it-IT" dirty="0" smtClean="0"/>
              <a:t>- analyses strategies</a:t>
            </a:r>
          </a:p>
          <a:p>
            <a:pPr>
              <a:defRPr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64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4313" y="990600"/>
            <a:ext cx="4731295" cy="48013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b="1" dirty="0" smtClean="0"/>
              <a:t>0) Define </a:t>
            </a:r>
            <a:r>
              <a:rPr lang="it-IT" b="1" dirty="0"/>
              <a:t>what metrics do you </a:t>
            </a:r>
            <a:r>
              <a:rPr lang="it-IT" b="1" dirty="0" smtClean="0"/>
              <a:t>need</a:t>
            </a:r>
          </a:p>
          <a:p>
            <a:pPr>
              <a:defRPr/>
            </a:pPr>
            <a:endParaRPr lang="it-IT" b="1" dirty="0"/>
          </a:p>
          <a:p>
            <a:pPr>
              <a:defRPr/>
            </a:pPr>
            <a:r>
              <a:rPr lang="it-IT" b="1" dirty="0" smtClean="0"/>
              <a:t>1</a:t>
            </a:r>
            <a:r>
              <a:rPr lang="it-IT" b="1" dirty="0"/>
              <a:t>) </a:t>
            </a:r>
            <a:r>
              <a:rPr lang="it-IT" b="1" dirty="0" smtClean="0"/>
              <a:t>MRI </a:t>
            </a:r>
            <a:r>
              <a:rPr lang="it-IT" b="1" dirty="0"/>
              <a:t>quality control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it-IT" dirty="0"/>
              <a:t>Problems with subject</a:t>
            </a:r>
          </a:p>
          <a:p>
            <a:pPr marL="1257300" lvl="2" indent="-342900">
              <a:buFont typeface="Courier New" panose="02070309020205020404" pitchFamily="49" charset="0"/>
              <a:buChar char="o"/>
              <a:defRPr/>
            </a:pPr>
            <a:r>
              <a:rPr lang="it-IT" dirty="0"/>
              <a:t>Movement?</a:t>
            </a:r>
          </a:p>
          <a:p>
            <a:pPr marL="1257300" lvl="2" indent="-342900">
              <a:buFont typeface="Courier New" panose="02070309020205020404" pitchFamily="49" charset="0"/>
              <a:buChar char="o"/>
              <a:defRPr/>
            </a:pPr>
            <a:r>
              <a:rPr lang="it-IT" dirty="0"/>
              <a:t>Inplants?</a:t>
            </a:r>
          </a:p>
          <a:p>
            <a:pPr marL="1257300" lvl="2" indent="-342900">
              <a:buFont typeface="Courier New" panose="02070309020205020404" pitchFamily="49" charset="0"/>
              <a:buChar char="o"/>
              <a:defRPr/>
            </a:pPr>
            <a:r>
              <a:rPr lang="it-IT" dirty="0"/>
              <a:t>Lesions?</a:t>
            </a:r>
          </a:p>
          <a:p>
            <a:pPr marL="1257300" lvl="2" indent="-342900">
              <a:buFont typeface="Courier New" panose="02070309020205020404" pitchFamily="49" charset="0"/>
              <a:buChar char="o"/>
              <a:defRPr/>
            </a:pPr>
            <a:r>
              <a:rPr lang="it-IT" dirty="0"/>
              <a:t>Position inside coil?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it-IT" dirty="0"/>
              <a:t>Problems with sequence-parameters</a:t>
            </a:r>
          </a:p>
          <a:p>
            <a:pPr marL="1257300" lvl="2" indent="-342900">
              <a:buFont typeface="Courier New" panose="02070309020205020404" pitchFamily="49" charset="0"/>
              <a:buChar char="o"/>
              <a:defRPr/>
            </a:pPr>
            <a:r>
              <a:rPr lang="it-IT" dirty="0"/>
              <a:t>Contrast good?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it-IT" dirty="0"/>
              <a:t>Problems with MRI system</a:t>
            </a:r>
          </a:p>
          <a:p>
            <a:pPr marL="1257300" lvl="2" indent="-342900">
              <a:buFont typeface="Courier New" panose="02070309020205020404" pitchFamily="49" charset="0"/>
              <a:buChar char="o"/>
              <a:defRPr/>
            </a:pPr>
            <a:r>
              <a:rPr lang="it-IT" dirty="0"/>
              <a:t>Inhomogeneities B0</a:t>
            </a:r>
          </a:p>
          <a:p>
            <a:pPr marL="1257300" lvl="2" indent="-342900">
              <a:buFont typeface="Courier New" panose="02070309020205020404" pitchFamily="49" charset="0"/>
              <a:buChar char="o"/>
              <a:defRPr/>
            </a:pPr>
            <a:r>
              <a:rPr lang="it-IT" dirty="0"/>
              <a:t>Inhomogeneities B1</a:t>
            </a:r>
          </a:p>
          <a:p>
            <a:pPr marL="1257300" lvl="2" indent="-342900">
              <a:buFont typeface="Courier New" panose="02070309020205020404" pitchFamily="49" charset="0"/>
              <a:buChar char="o"/>
              <a:defRPr/>
            </a:pPr>
            <a:r>
              <a:rPr lang="it-IT" dirty="0"/>
              <a:t>Inestabilities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it-IT" dirty="0"/>
              <a:t>Problems in laboratory</a:t>
            </a:r>
          </a:p>
          <a:p>
            <a:pPr marL="1257300" lvl="2" indent="-342900">
              <a:buFont typeface="Courier New" panose="02070309020205020404" pitchFamily="49" charset="0"/>
              <a:buChar char="o"/>
              <a:defRPr/>
            </a:pPr>
            <a:r>
              <a:rPr lang="it-IT" dirty="0"/>
              <a:t>Interference with other equipment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it-IT" dirty="0"/>
              <a:t>Etc.</a:t>
            </a:r>
          </a:p>
        </p:txBody>
      </p:sp>
      <p:sp>
        <p:nvSpPr>
          <p:cNvPr id="5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Structural analysis: first step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71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4" descr="artifact_dentalwork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295400"/>
            <a:ext cx="15811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6" descr="artifact_RF_inter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296988"/>
            <a:ext cx="2055813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10" descr="neha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4572000" y="1296988"/>
            <a:ext cx="20129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12"/>
          <p:cNvSpPr>
            <a:spLocks noChangeArrowheads="1"/>
          </p:cNvSpPr>
          <p:nvPr/>
        </p:nvSpPr>
        <p:spPr bwMode="auto">
          <a:xfrm>
            <a:off x="250825" y="3132138"/>
            <a:ext cx="1639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Dental artifact</a:t>
            </a:r>
          </a:p>
        </p:txBody>
      </p:sp>
      <p:sp>
        <p:nvSpPr>
          <p:cNvPr id="23559" name="Rectangle 13"/>
          <p:cNvSpPr>
            <a:spLocks noChangeArrowheads="1"/>
          </p:cNvSpPr>
          <p:nvPr/>
        </p:nvSpPr>
        <p:spPr bwMode="auto">
          <a:xfrm>
            <a:off x="2371725" y="3167063"/>
            <a:ext cx="1768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RF interference</a:t>
            </a:r>
          </a:p>
        </p:txBody>
      </p:sp>
      <p:sp>
        <p:nvSpPr>
          <p:cNvPr id="23560" name="Rectangle 14"/>
          <p:cNvSpPr>
            <a:spLocks noChangeArrowheads="1"/>
          </p:cNvSpPr>
          <p:nvPr/>
        </p:nvSpPr>
        <p:spPr bwMode="auto">
          <a:xfrm>
            <a:off x="4676775" y="3167063"/>
            <a:ext cx="1801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Metalic hair pin</a:t>
            </a:r>
          </a:p>
        </p:txBody>
      </p:sp>
      <p:pic>
        <p:nvPicPr>
          <p:cNvPr id="23561" name="Picture 4" descr="t1_crap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9" r="28033"/>
          <a:stretch>
            <a:fillRect/>
          </a:stretch>
        </p:blipFill>
        <p:spPr bwMode="auto">
          <a:xfrm>
            <a:off x="6659563" y="1409700"/>
            <a:ext cx="2160587" cy="1973263"/>
          </a:xfrm>
          <a:prstGeom prst="rect">
            <a:avLst/>
          </a:prstGeom>
          <a:noFill/>
          <a:ln w="9525">
            <a:solidFill>
              <a:srgbClr val="8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2" name="Rectangle 16"/>
          <p:cNvSpPr>
            <a:spLocks noChangeArrowheads="1"/>
          </p:cNvSpPr>
          <p:nvPr/>
        </p:nvSpPr>
        <p:spPr bwMode="auto">
          <a:xfrm>
            <a:off x="6948488" y="1350963"/>
            <a:ext cx="1655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Severe motion</a:t>
            </a:r>
          </a:p>
        </p:txBody>
      </p:sp>
      <p:pic>
        <p:nvPicPr>
          <p:cNvPr id="23563" name="Picture 7" descr="MPRAGE_intensityinhomogene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25" r="50923"/>
          <a:stretch>
            <a:fillRect/>
          </a:stretch>
        </p:blipFill>
        <p:spPr bwMode="auto">
          <a:xfrm>
            <a:off x="250825" y="3670300"/>
            <a:ext cx="175418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4" name="Rectangle 18"/>
          <p:cNvSpPr>
            <a:spLocks noChangeArrowheads="1"/>
          </p:cNvSpPr>
          <p:nvPr/>
        </p:nvSpPr>
        <p:spPr bwMode="auto">
          <a:xfrm>
            <a:off x="250825" y="4895850"/>
            <a:ext cx="170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Severe signal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solidFill>
                  <a:srgbClr val="FFFF00"/>
                </a:solidFill>
              </a:rPr>
              <a:t>inhomogeneity</a:t>
            </a:r>
            <a:endParaRPr lang="en-US" altLang="it-IT" sz="2000">
              <a:solidFill>
                <a:srgbClr val="FFFF00"/>
              </a:solidFill>
            </a:endParaRPr>
          </a:p>
        </p:txBody>
      </p:sp>
      <p:pic>
        <p:nvPicPr>
          <p:cNvPr id="23565" name="Picture 1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670300"/>
            <a:ext cx="194310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6" name="Rectangle 20"/>
          <p:cNvSpPr>
            <a:spLocks noChangeArrowheads="1"/>
          </p:cNvSpPr>
          <p:nvPr/>
        </p:nvSpPr>
        <p:spPr bwMode="auto">
          <a:xfrm>
            <a:off x="2395538" y="5218113"/>
            <a:ext cx="1528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Poor contrast</a:t>
            </a:r>
          </a:p>
        </p:txBody>
      </p:sp>
      <p:pic>
        <p:nvPicPr>
          <p:cNvPr id="23567" name="Picture 7" descr="GE_nose_wraparou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 r="53767" b="5469"/>
          <a:stretch>
            <a:fillRect/>
          </a:stretch>
        </p:blipFill>
        <p:spPr bwMode="auto">
          <a:xfrm>
            <a:off x="6746875" y="3673475"/>
            <a:ext cx="2016125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Rectangle 22"/>
          <p:cNvSpPr>
            <a:spLocks noChangeArrowheads="1"/>
          </p:cNvSpPr>
          <p:nvPr/>
        </p:nvSpPr>
        <p:spPr bwMode="auto">
          <a:xfrm>
            <a:off x="7034213" y="3598863"/>
            <a:ext cx="1516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Wrap around</a:t>
            </a:r>
          </a:p>
        </p:txBody>
      </p:sp>
      <p:pic>
        <p:nvPicPr>
          <p:cNvPr id="2356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9"/>
          <a:stretch>
            <a:fillRect/>
          </a:stretch>
        </p:blipFill>
        <p:spPr bwMode="auto">
          <a:xfrm>
            <a:off x="4565650" y="3671888"/>
            <a:ext cx="1873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Rectangle 24"/>
          <p:cNvSpPr>
            <a:spLocks noChangeArrowheads="1"/>
          </p:cNvSpPr>
          <p:nvPr/>
        </p:nvSpPr>
        <p:spPr bwMode="auto">
          <a:xfrm>
            <a:off x="4495800" y="5291138"/>
            <a:ext cx="874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Lesion</a:t>
            </a:r>
          </a:p>
        </p:txBody>
      </p:sp>
      <p:sp>
        <p:nvSpPr>
          <p:cNvPr id="19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LOOK at images, LOOK for problems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4739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/>
      <p:bldP spid="23559" grpId="0"/>
      <p:bldP spid="23560" grpId="0"/>
      <p:bldP spid="23562" grpId="0"/>
      <p:bldP spid="23564" grpId="0"/>
      <p:bldP spid="23566" grpId="0"/>
      <p:bldP spid="23568" grpId="0"/>
      <p:bldP spid="235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 descr="artifact_wrapa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98563"/>
            <a:ext cx="40386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Is this OK?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5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955675" y="1541463"/>
            <a:ext cx="72891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it-IT" altLang="es-AR" sz="2400" b="1" dirty="0"/>
              <a:t>Brain structure MRI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is a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is image contrast?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How can image contrast be manipulated?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image analyses are common from brain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applications?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challenges?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it-IT" altLang="es-AR" sz="2400" dirty="0"/>
          </a:p>
        </p:txBody>
      </p:sp>
      <p:sp>
        <p:nvSpPr>
          <p:cNvPr id="5" name="Right Arrow 4"/>
          <p:cNvSpPr/>
          <p:nvPr/>
        </p:nvSpPr>
        <p:spPr>
          <a:xfrm>
            <a:off x="593725" y="2349500"/>
            <a:ext cx="722313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6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2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7815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974" y="1143000"/>
            <a:ext cx="6783973" cy="39703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b="1" dirty="0" smtClean="0"/>
              <a:t>0.      Define target metrics needed</a:t>
            </a:r>
          </a:p>
          <a:p>
            <a:pPr>
              <a:defRPr/>
            </a:pPr>
            <a:endParaRPr lang="it-IT" b="1" dirty="0" smtClean="0"/>
          </a:p>
          <a:p>
            <a:pPr marL="457200" indent="-457200">
              <a:buFont typeface="+mj-lt"/>
              <a:buAutoNum type="arabicPeriod"/>
              <a:defRPr/>
            </a:pPr>
            <a:r>
              <a:rPr lang="it-IT" b="1" dirty="0" smtClean="0"/>
              <a:t>MRI quality </a:t>
            </a:r>
            <a:r>
              <a:rPr lang="it-IT" b="1" dirty="0"/>
              <a:t>control</a:t>
            </a:r>
          </a:p>
          <a:p>
            <a:pPr>
              <a:defRPr/>
            </a:pPr>
            <a:endParaRPr lang="it-IT" b="1" dirty="0"/>
          </a:p>
          <a:p>
            <a:pPr marL="457200" indent="-457200">
              <a:buFont typeface="+mj-lt"/>
              <a:buAutoNum type="arabicPeriod" startAt="2"/>
              <a:defRPr/>
            </a:pPr>
            <a:r>
              <a:rPr lang="it-IT" b="1" dirty="0" smtClean="0"/>
              <a:t>Metrics extraction will depend on experimental details</a:t>
            </a:r>
            <a:endParaRPr lang="it-IT" b="1" dirty="0"/>
          </a:p>
          <a:p>
            <a:pPr lvl="1">
              <a:defRPr/>
            </a:pPr>
            <a:r>
              <a:rPr lang="it-IT" dirty="0" smtClean="0"/>
              <a:t>Examples: </a:t>
            </a:r>
            <a:endParaRPr lang="it-IT" dirty="0"/>
          </a:p>
          <a:p>
            <a:pPr marL="1162050" indent="-355600">
              <a:buFont typeface="Wingdings" panose="05000000000000000000" pitchFamily="2" charset="2"/>
              <a:buChar char="Ø"/>
              <a:defRPr/>
            </a:pPr>
            <a:r>
              <a:rPr lang="it-IT" b="1" dirty="0"/>
              <a:t>Segmentation of cortex, subcortical structures, </a:t>
            </a:r>
            <a:r>
              <a:rPr lang="it-IT" b="1" dirty="0" smtClean="0"/>
              <a:t>ventricles</a:t>
            </a:r>
          </a:p>
          <a:p>
            <a:pPr marL="1263650" lvl="1">
              <a:defRPr/>
            </a:pPr>
            <a:r>
              <a:rPr lang="it-IT" dirty="0" smtClean="0"/>
              <a:t>Acquire T1 </a:t>
            </a:r>
            <a:r>
              <a:rPr lang="it-IT" dirty="0"/>
              <a:t>(+ T2 for improved </a:t>
            </a:r>
            <a:r>
              <a:rPr lang="it-IT" dirty="0" smtClean="0"/>
              <a:t>segmentation)</a:t>
            </a:r>
          </a:p>
          <a:p>
            <a:pPr marL="1263650" lvl="1">
              <a:defRPr/>
            </a:pPr>
            <a:r>
              <a:rPr lang="it-IT" dirty="0" smtClean="0"/>
              <a:t>Brain morphometry (volumes, thickness, curvature, etc.)</a:t>
            </a:r>
          </a:p>
          <a:p>
            <a:pPr marL="1263650" lvl="1">
              <a:defRPr/>
            </a:pPr>
            <a:endParaRPr lang="it-IT" dirty="0" smtClean="0"/>
          </a:p>
          <a:p>
            <a:pPr marL="1162050" indent="-355600">
              <a:buFont typeface="Wingdings" panose="05000000000000000000" pitchFamily="2" charset="2"/>
              <a:buChar char="Ø"/>
              <a:defRPr/>
            </a:pPr>
            <a:r>
              <a:rPr lang="it-IT" b="1" dirty="0" smtClean="0"/>
              <a:t>Lesion segmentation</a:t>
            </a:r>
          </a:p>
          <a:p>
            <a:pPr marL="806450">
              <a:defRPr/>
            </a:pPr>
            <a:r>
              <a:rPr lang="it-IT" dirty="0" smtClean="0"/>
              <a:t>	       Acquire T2</a:t>
            </a:r>
            <a:r>
              <a:rPr lang="it-IT" dirty="0"/>
              <a:t>* </a:t>
            </a:r>
            <a:r>
              <a:rPr lang="it-IT" dirty="0" smtClean="0"/>
              <a:t>sequence for </a:t>
            </a:r>
            <a:r>
              <a:rPr lang="it-IT" dirty="0"/>
              <a:t>microvascular </a:t>
            </a:r>
            <a:r>
              <a:rPr lang="it-IT" dirty="0" smtClean="0"/>
              <a:t>bleeding</a:t>
            </a:r>
          </a:p>
          <a:p>
            <a:pPr marL="806450">
              <a:defRPr/>
            </a:pPr>
            <a:r>
              <a:rPr lang="it-IT" dirty="0" smtClean="0"/>
              <a:t>         Acquire FLAIR sequence for </a:t>
            </a:r>
            <a:r>
              <a:rPr lang="it-IT" dirty="0"/>
              <a:t>deep white matter lesions</a:t>
            </a:r>
          </a:p>
          <a:p>
            <a:pPr lvl="2">
              <a:defRPr/>
            </a:pPr>
            <a:endParaRPr lang="it-IT" dirty="0"/>
          </a:p>
        </p:txBody>
      </p:sp>
      <p:sp>
        <p:nvSpPr>
          <p:cNvPr id="5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Structural MRI analysis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6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4"/>
          <p:cNvSpPr>
            <a:spLocks noChangeArrowheads="1"/>
          </p:cNvSpPr>
          <p:nvPr/>
        </p:nvSpPr>
        <p:spPr bwMode="auto">
          <a:xfrm>
            <a:off x="2349500" y="2778125"/>
            <a:ext cx="173831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>
                <a:ea typeface="ＭＳ Ｐゴシック" panose="020B0600070205080204" pitchFamily="34" charset="-128"/>
              </a:rPr>
              <a:t>Skull Stripping</a:t>
            </a:r>
          </a:p>
        </p:txBody>
      </p:sp>
      <p:sp>
        <p:nvSpPr>
          <p:cNvPr id="76803" name="Rectangle 15"/>
          <p:cNvSpPr>
            <a:spLocks noChangeArrowheads="1"/>
          </p:cNvSpPr>
          <p:nvPr/>
        </p:nvSpPr>
        <p:spPr bwMode="auto">
          <a:xfrm>
            <a:off x="6859588" y="2795588"/>
            <a:ext cx="1828800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ea typeface="ＭＳ Ｐゴシック" panose="020B0600070205080204" pitchFamily="34" charset="-128"/>
              </a:rPr>
              <a:t>Intensity Normalization</a:t>
            </a:r>
          </a:p>
        </p:txBody>
      </p:sp>
      <p:sp>
        <p:nvSpPr>
          <p:cNvPr id="76804" name="Rectangle 16"/>
          <p:cNvSpPr>
            <a:spLocks noChangeArrowheads="1"/>
          </p:cNvSpPr>
          <p:nvPr/>
        </p:nvSpPr>
        <p:spPr bwMode="auto">
          <a:xfrm>
            <a:off x="4359275" y="2778125"/>
            <a:ext cx="25288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>
                <a:ea typeface="ＭＳ Ｐゴシック" panose="020B0600070205080204" pitchFamily="34" charset="-128"/>
              </a:rPr>
              <a:t>Volumetric Labeling</a:t>
            </a:r>
          </a:p>
        </p:txBody>
      </p:sp>
      <p:sp>
        <p:nvSpPr>
          <p:cNvPr id="76805" name="Rectangle 18"/>
          <p:cNvSpPr>
            <a:spLocks noChangeArrowheads="1"/>
          </p:cNvSpPr>
          <p:nvPr/>
        </p:nvSpPr>
        <p:spPr bwMode="auto">
          <a:xfrm>
            <a:off x="2655888" y="5883275"/>
            <a:ext cx="209391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ea typeface="ＭＳ Ｐゴシック" panose="020B0600070205080204" pitchFamily="34" charset="-128"/>
              </a:rPr>
              <a:t>Surface Extraction</a:t>
            </a:r>
          </a:p>
        </p:txBody>
      </p:sp>
      <p:sp>
        <p:nvSpPr>
          <p:cNvPr id="76806" name="Rectangle 19"/>
          <p:cNvSpPr>
            <a:spLocks noChangeArrowheads="1"/>
          </p:cNvSpPr>
          <p:nvPr/>
        </p:nvSpPr>
        <p:spPr bwMode="auto">
          <a:xfrm>
            <a:off x="5157788" y="5505450"/>
            <a:ext cx="1554162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ea typeface="ＭＳ Ｐゴシック" panose="020B0600070205080204" pitchFamily="34" charset="-128"/>
              </a:rPr>
              <a:t>Surface Atlas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ea typeface="ＭＳ Ｐゴシック" panose="020B0600070205080204" pitchFamily="34" charset="-128"/>
              </a:rPr>
              <a:t>Registration</a:t>
            </a:r>
          </a:p>
        </p:txBody>
      </p:sp>
      <p:sp>
        <p:nvSpPr>
          <p:cNvPr id="76807" name="Rectangle 20"/>
          <p:cNvSpPr>
            <a:spLocks noChangeArrowheads="1"/>
          </p:cNvSpPr>
          <p:nvPr/>
        </p:nvSpPr>
        <p:spPr bwMode="auto">
          <a:xfrm>
            <a:off x="357188" y="5465763"/>
            <a:ext cx="17399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ea typeface="ＭＳ Ｐゴシック" panose="020B0600070205080204" pitchFamily="34" charset="-128"/>
              </a:rPr>
              <a:t>Gyral Labeling</a:t>
            </a:r>
          </a:p>
        </p:txBody>
      </p:sp>
      <p:pic>
        <p:nvPicPr>
          <p:cNvPr id="76808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00" y="4040188"/>
            <a:ext cx="1600200" cy="1400175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30"/>
          <a:stretch>
            <a:fillRect/>
          </a:stretch>
        </p:blipFill>
        <p:spPr bwMode="auto">
          <a:xfrm>
            <a:off x="98425" y="1339850"/>
            <a:ext cx="1725613" cy="142875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t="11232" r="4535" b="6396"/>
          <a:stretch>
            <a:fillRect/>
          </a:stretch>
        </p:blipFill>
        <p:spPr bwMode="auto">
          <a:xfrm>
            <a:off x="7011988" y="1587500"/>
            <a:ext cx="1295400" cy="118745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1" name="Picture 9" descr="fb10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8" t="16534" r="7895" b="36407"/>
          <a:stretch>
            <a:fillRect/>
          </a:stretch>
        </p:blipFill>
        <p:spPr bwMode="auto">
          <a:xfrm>
            <a:off x="3190875" y="4684713"/>
            <a:ext cx="1752600" cy="1223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2" name="Picture 12" descr="fb10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3" t="22182" r="16985" b="18633"/>
          <a:stretch>
            <a:fillRect/>
          </a:stretch>
        </p:blipFill>
        <p:spPr bwMode="auto">
          <a:xfrm>
            <a:off x="2586038" y="3582988"/>
            <a:ext cx="1304925" cy="118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25" y="4113213"/>
            <a:ext cx="1524000" cy="141605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4" name="Picture 3" descr="l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75138"/>
            <a:ext cx="1835150" cy="1247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15" name="Line 21"/>
          <p:cNvSpPr>
            <a:spLocks noChangeShapeType="1"/>
          </p:cNvSpPr>
          <p:nvPr/>
        </p:nvSpPr>
        <p:spPr bwMode="auto">
          <a:xfrm>
            <a:off x="612055" y="5965933"/>
            <a:ext cx="380552" cy="236321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16" name="Rectangle 31"/>
          <p:cNvSpPr>
            <a:spLocks noChangeArrowheads="1"/>
          </p:cNvSpPr>
          <p:nvPr/>
        </p:nvSpPr>
        <p:spPr bwMode="auto">
          <a:xfrm>
            <a:off x="7148513" y="5449888"/>
            <a:ext cx="1590675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ea typeface="ＭＳ Ｐゴシック" panose="020B0600070205080204" pitchFamily="34" charset="-128"/>
              </a:rPr>
              <a:t>White Matter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ea typeface="ＭＳ Ｐゴシック" panose="020B0600070205080204" pitchFamily="34" charset="-128"/>
              </a:rPr>
              <a:t>Segmentation</a:t>
            </a:r>
          </a:p>
        </p:txBody>
      </p:sp>
      <p:sp>
        <p:nvSpPr>
          <p:cNvPr id="76817" name="Rectangle 32"/>
          <p:cNvSpPr>
            <a:spLocks noChangeArrowheads="1"/>
          </p:cNvSpPr>
          <p:nvPr/>
        </p:nvSpPr>
        <p:spPr bwMode="auto">
          <a:xfrm>
            <a:off x="296863" y="2773363"/>
            <a:ext cx="1500187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ea typeface="ＭＳ Ｐゴシック" panose="020B0600070205080204" pitchFamily="34" charset="-128"/>
              </a:rPr>
              <a:t>T1 Weighted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ea typeface="ＭＳ Ｐゴシック" panose="020B0600070205080204" pitchFamily="34" charset="-128"/>
              </a:rPr>
              <a:t>Input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0165" y="5945188"/>
            <a:ext cx="1143000" cy="3698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buFont typeface="Times New Roman" charset="0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  Stats!</a:t>
            </a:r>
          </a:p>
        </p:txBody>
      </p:sp>
      <p:sp>
        <p:nvSpPr>
          <p:cNvPr id="76819" name="Line 21"/>
          <p:cNvSpPr>
            <a:spLocks noChangeShapeType="1"/>
          </p:cNvSpPr>
          <p:nvPr/>
        </p:nvSpPr>
        <p:spPr bwMode="auto">
          <a:xfrm flipH="1" flipV="1">
            <a:off x="6707188" y="4665663"/>
            <a:ext cx="3048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20" name="Line 21"/>
          <p:cNvSpPr>
            <a:spLocks noChangeShapeType="1"/>
          </p:cNvSpPr>
          <p:nvPr/>
        </p:nvSpPr>
        <p:spPr bwMode="auto">
          <a:xfrm>
            <a:off x="2060575" y="2063750"/>
            <a:ext cx="344488" cy="15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21" name="Line 21"/>
          <p:cNvSpPr>
            <a:spLocks noChangeShapeType="1"/>
          </p:cNvSpPr>
          <p:nvPr/>
        </p:nvSpPr>
        <p:spPr bwMode="auto">
          <a:xfrm>
            <a:off x="4111625" y="2055813"/>
            <a:ext cx="344488" cy="158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22" name="Line 21"/>
          <p:cNvSpPr>
            <a:spLocks noChangeShapeType="1"/>
          </p:cNvSpPr>
          <p:nvPr/>
        </p:nvSpPr>
        <p:spPr bwMode="auto">
          <a:xfrm>
            <a:off x="6383338" y="2036763"/>
            <a:ext cx="344487" cy="158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23" name="Line 21"/>
          <p:cNvSpPr>
            <a:spLocks noChangeShapeType="1"/>
          </p:cNvSpPr>
          <p:nvPr/>
        </p:nvSpPr>
        <p:spPr bwMode="auto">
          <a:xfrm flipH="1" flipV="1">
            <a:off x="4640263" y="4430713"/>
            <a:ext cx="382587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24" name="Line 21"/>
          <p:cNvSpPr>
            <a:spLocks noChangeShapeType="1"/>
          </p:cNvSpPr>
          <p:nvPr/>
        </p:nvSpPr>
        <p:spPr bwMode="auto">
          <a:xfrm flipH="1" flipV="1">
            <a:off x="2284413" y="4964113"/>
            <a:ext cx="382587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6825" name="Line 21"/>
          <p:cNvSpPr>
            <a:spLocks noChangeShapeType="1"/>
          </p:cNvSpPr>
          <p:nvPr/>
        </p:nvSpPr>
        <p:spPr bwMode="auto">
          <a:xfrm flipH="1">
            <a:off x="7927975" y="3482975"/>
            <a:ext cx="0" cy="40322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pic>
        <p:nvPicPr>
          <p:cNvPr id="76826" name="Picture 1" descr="bert.brainmask.aut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22400"/>
            <a:ext cx="140335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7" name="Picture 2" descr="aseg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22400"/>
            <a:ext cx="1684338" cy="1427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829" name="TextBox 30"/>
          <p:cNvSpPr txBox="1">
            <a:spLocks noChangeArrowheads="1"/>
          </p:cNvSpPr>
          <p:nvPr/>
        </p:nvSpPr>
        <p:spPr bwMode="auto">
          <a:xfrm>
            <a:off x="475479" y="774378"/>
            <a:ext cx="8208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000" b="1" dirty="0"/>
              <a:t>Fully automated segmentation of cortex, ventricles, subcortical structures</a:t>
            </a:r>
          </a:p>
        </p:txBody>
      </p:sp>
      <p:sp>
        <p:nvSpPr>
          <p:cNvPr id="76830" name="Rectangle 31"/>
          <p:cNvSpPr>
            <a:spLocks noChangeArrowheads="1"/>
          </p:cNvSpPr>
          <p:nvPr/>
        </p:nvSpPr>
        <p:spPr bwMode="auto">
          <a:xfrm>
            <a:off x="4760119" y="6184105"/>
            <a:ext cx="4198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1800" dirty="0">
                <a:hlinkClick r:id="rId12"/>
              </a:rPr>
              <a:t>https://surfer.nmr.mgh.harvard.edu/fswiki</a:t>
            </a:r>
            <a:r>
              <a:rPr lang="it-IT" altLang="it-IT" sz="1800" dirty="0"/>
              <a:t> </a:t>
            </a:r>
          </a:p>
        </p:txBody>
      </p:sp>
      <p:sp>
        <p:nvSpPr>
          <p:cNvPr id="31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Example: Freesurfer segmentation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7457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688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2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Freesurfer: WM/GM surface grows to pial surface</a:t>
            </a:r>
            <a:endParaRPr lang="en-GB" sz="32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6705600" y="2286000"/>
            <a:ext cx="2071699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 smtClean="0">
                <a:ea typeface="ＭＳ Ｐゴシック" panose="020B0600070205080204" pitchFamily="34" charset="-128"/>
              </a:rPr>
              <a:t>GM: gray matter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 smtClean="0">
                <a:ea typeface="ＭＳ Ｐゴシック" panose="020B0600070205080204" pitchFamily="34" charset="-128"/>
              </a:rPr>
              <a:t>WM: white matter</a:t>
            </a:r>
            <a:endParaRPr lang="en-US" altLang="it-IT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2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990600"/>
            <a:ext cx="9144000" cy="5867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36663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124200"/>
            <a:ext cx="2733675" cy="2733675"/>
          </a:xfrm>
          <a:prstGeom prst="rect">
            <a:avLst/>
          </a:prstGeom>
          <a:solidFill>
            <a:schemeClr val="bg1"/>
          </a:solidFill>
          <a:ln w="9525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80901" name="Rectangle 6"/>
          <p:cNvSpPr>
            <a:spLocks noChangeArrowheads="1"/>
          </p:cNvSpPr>
          <p:nvPr/>
        </p:nvSpPr>
        <p:spPr bwMode="auto">
          <a:xfrm>
            <a:off x="3810000" y="4114800"/>
            <a:ext cx="1219200" cy="1295400"/>
          </a:xfrm>
          <a:prstGeom prst="rect">
            <a:avLst/>
          </a:prstGeom>
          <a:noFill/>
          <a:ln w="2857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80902" name="Line 7"/>
          <p:cNvSpPr>
            <a:spLocks noChangeShapeType="1"/>
          </p:cNvSpPr>
          <p:nvPr/>
        </p:nvSpPr>
        <p:spPr bwMode="auto">
          <a:xfrm>
            <a:off x="4953000" y="5410200"/>
            <a:ext cx="1295400" cy="3810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80903" name="Line 8"/>
          <p:cNvSpPr>
            <a:spLocks noChangeShapeType="1"/>
          </p:cNvSpPr>
          <p:nvPr/>
        </p:nvSpPr>
        <p:spPr bwMode="auto">
          <a:xfrm flipV="1">
            <a:off x="5029200" y="3124200"/>
            <a:ext cx="1219200" cy="9906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80904" name="Text Box 9"/>
          <p:cNvSpPr txBox="1">
            <a:spLocks noChangeArrowheads="1"/>
          </p:cNvSpPr>
          <p:nvPr/>
        </p:nvSpPr>
        <p:spPr bwMode="auto">
          <a:xfrm>
            <a:off x="5827713" y="1812925"/>
            <a:ext cx="31638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2000" dirty="0"/>
              <a:t> Cortical surface models</a:t>
            </a:r>
          </a:p>
          <a:p>
            <a:pPr eaLnBrk="1" hangingPunct="1">
              <a:spcBef>
                <a:spcPct val="0"/>
              </a:spcBef>
            </a:pPr>
            <a:r>
              <a:rPr lang="en-US" altLang="it-IT" sz="2000" dirty="0" smtClean="0"/>
              <a:t> Cortical thickness estimates</a:t>
            </a:r>
            <a:endParaRPr lang="en-US" altLang="it-IT" sz="2000" dirty="0"/>
          </a:p>
        </p:txBody>
      </p:sp>
      <p:sp>
        <p:nvSpPr>
          <p:cNvPr id="1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2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Cortical segmentation needs good T1 contrast</a:t>
            </a:r>
            <a:endParaRPr lang="en-GB" sz="32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4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7239000" y="654208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0B14886-FEBF-4CBA-A2AC-C29910105A82}" type="slidenum">
              <a:rPr lang="en-US" altLang="it-IT" sz="1400">
                <a:solidFill>
                  <a:srgbClr val="FFFF66"/>
                </a:solidFill>
                <a:ea typeface="ＭＳ Ｐゴシック" panose="020B0600070205080204" pitchFamily="34" charset="-128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en-US" altLang="it-IT" sz="1400">
              <a:solidFill>
                <a:srgbClr val="FFFF66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81923" name="Group 3"/>
          <p:cNvGrpSpPr>
            <a:grpSpLocks/>
          </p:cNvGrpSpPr>
          <p:nvPr/>
        </p:nvGrpSpPr>
        <p:grpSpPr bwMode="auto">
          <a:xfrm>
            <a:off x="4114800" y="850900"/>
            <a:ext cx="4521200" cy="5549900"/>
            <a:chOff x="2592" y="624"/>
            <a:chExt cx="2848" cy="3496"/>
          </a:xfrm>
        </p:grpSpPr>
        <p:pic>
          <p:nvPicPr>
            <p:cNvPr id="8194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624"/>
              <a:ext cx="2848" cy="349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944" name="Line 5"/>
            <p:cNvSpPr>
              <a:spLocks noChangeShapeType="1"/>
            </p:cNvSpPr>
            <p:nvPr/>
          </p:nvSpPr>
          <p:spPr bwMode="auto">
            <a:xfrm flipH="1" flipV="1">
              <a:off x="3596" y="1868"/>
              <a:ext cx="245" cy="101"/>
            </a:xfrm>
            <a:prstGeom prst="line">
              <a:avLst/>
            </a:prstGeom>
            <a:noFill/>
            <a:ln w="38160">
              <a:solidFill>
                <a:srgbClr val="1C2C5A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81945" name="Line 6"/>
            <p:cNvSpPr>
              <a:spLocks noChangeShapeType="1"/>
            </p:cNvSpPr>
            <p:nvPr/>
          </p:nvSpPr>
          <p:spPr bwMode="auto">
            <a:xfrm flipH="1" flipV="1">
              <a:off x="3884" y="1244"/>
              <a:ext cx="149" cy="293"/>
            </a:xfrm>
            <a:prstGeom prst="line">
              <a:avLst/>
            </a:prstGeom>
            <a:noFill/>
            <a:ln w="38160">
              <a:solidFill>
                <a:srgbClr val="1C2C5A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81946" name="Line 7"/>
            <p:cNvSpPr>
              <a:spLocks noChangeShapeType="1"/>
            </p:cNvSpPr>
            <p:nvPr/>
          </p:nvSpPr>
          <p:spPr bwMode="auto">
            <a:xfrm flipH="1" flipV="1">
              <a:off x="3692" y="1580"/>
              <a:ext cx="245" cy="101"/>
            </a:xfrm>
            <a:prstGeom prst="line">
              <a:avLst/>
            </a:prstGeom>
            <a:noFill/>
            <a:ln w="38160">
              <a:solidFill>
                <a:srgbClr val="1C2C5A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81947" name="Line 8"/>
            <p:cNvSpPr>
              <a:spLocks noChangeShapeType="1"/>
            </p:cNvSpPr>
            <p:nvPr/>
          </p:nvSpPr>
          <p:spPr bwMode="auto">
            <a:xfrm flipH="1" flipV="1">
              <a:off x="3644" y="1724"/>
              <a:ext cx="245" cy="101"/>
            </a:xfrm>
            <a:prstGeom prst="line">
              <a:avLst/>
            </a:prstGeom>
            <a:noFill/>
            <a:ln w="38160">
              <a:solidFill>
                <a:srgbClr val="1C2C5A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81948" name="Line 9"/>
            <p:cNvSpPr>
              <a:spLocks noChangeShapeType="1"/>
            </p:cNvSpPr>
            <p:nvPr/>
          </p:nvSpPr>
          <p:spPr bwMode="auto">
            <a:xfrm flipV="1">
              <a:off x="4128" y="1148"/>
              <a:ext cx="0" cy="341"/>
            </a:xfrm>
            <a:prstGeom prst="line">
              <a:avLst/>
            </a:prstGeom>
            <a:noFill/>
            <a:ln w="38160">
              <a:solidFill>
                <a:srgbClr val="1C2C5A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81949" name="Line 10"/>
            <p:cNvSpPr>
              <a:spLocks noChangeShapeType="1"/>
            </p:cNvSpPr>
            <p:nvPr/>
          </p:nvSpPr>
          <p:spPr bwMode="auto">
            <a:xfrm flipV="1">
              <a:off x="4272" y="1196"/>
              <a:ext cx="237" cy="341"/>
            </a:xfrm>
            <a:prstGeom prst="line">
              <a:avLst/>
            </a:prstGeom>
            <a:noFill/>
            <a:ln w="38160">
              <a:solidFill>
                <a:srgbClr val="1C2C5A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81950" name="Line 11"/>
            <p:cNvSpPr>
              <a:spLocks noChangeShapeType="1"/>
            </p:cNvSpPr>
            <p:nvPr/>
          </p:nvSpPr>
          <p:spPr bwMode="auto">
            <a:xfrm>
              <a:off x="4272" y="1728"/>
              <a:ext cx="429" cy="0"/>
            </a:xfrm>
            <a:prstGeom prst="line">
              <a:avLst/>
            </a:prstGeom>
            <a:noFill/>
            <a:ln w="38160">
              <a:solidFill>
                <a:srgbClr val="1C2C5A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81951" name="Line 12"/>
            <p:cNvSpPr>
              <a:spLocks noChangeShapeType="1"/>
            </p:cNvSpPr>
            <p:nvPr/>
          </p:nvSpPr>
          <p:spPr bwMode="auto">
            <a:xfrm>
              <a:off x="4224" y="1872"/>
              <a:ext cx="333" cy="141"/>
            </a:xfrm>
            <a:prstGeom prst="line">
              <a:avLst/>
            </a:prstGeom>
            <a:noFill/>
            <a:ln w="38160">
              <a:solidFill>
                <a:srgbClr val="1C2C5A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81952" name="Line 13"/>
            <p:cNvSpPr>
              <a:spLocks noChangeShapeType="1"/>
            </p:cNvSpPr>
            <p:nvPr/>
          </p:nvSpPr>
          <p:spPr bwMode="auto">
            <a:xfrm>
              <a:off x="4176" y="2160"/>
              <a:ext cx="333" cy="45"/>
            </a:xfrm>
            <a:prstGeom prst="line">
              <a:avLst/>
            </a:prstGeom>
            <a:noFill/>
            <a:ln w="38160">
              <a:solidFill>
                <a:srgbClr val="1C2C5A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81953" name="Line 14"/>
            <p:cNvSpPr>
              <a:spLocks noChangeShapeType="1"/>
            </p:cNvSpPr>
            <p:nvPr/>
          </p:nvSpPr>
          <p:spPr bwMode="auto">
            <a:xfrm flipV="1">
              <a:off x="4272" y="1484"/>
              <a:ext cx="429" cy="149"/>
            </a:xfrm>
            <a:prstGeom prst="line">
              <a:avLst/>
            </a:prstGeom>
            <a:noFill/>
            <a:ln w="38160">
              <a:solidFill>
                <a:srgbClr val="1C2C5A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81924" name="Text Box 15"/>
          <p:cNvSpPr txBox="1">
            <a:spLocks noChangeArrowheads="1"/>
          </p:cNvSpPr>
          <p:nvPr/>
        </p:nvSpPr>
        <p:spPr bwMode="auto">
          <a:xfrm>
            <a:off x="1144588" y="5638800"/>
            <a:ext cx="24399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ea typeface="ＭＳ Ｐゴシック" panose="020B0600070205080204" pitchFamily="34" charset="-128"/>
              </a:rPr>
              <a:t>white/gray surface</a:t>
            </a:r>
          </a:p>
        </p:txBody>
      </p:sp>
      <p:sp>
        <p:nvSpPr>
          <p:cNvPr id="81925" name="Text Box 16"/>
          <p:cNvSpPr txBox="1">
            <a:spLocks noChangeArrowheads="1"/>
          </p:cNvSpPr>
          <p:nvPr/>
        </p:nvSpPr>
        <p:spPr bwMode="auto">
          <a:xfrm>
            <a:off x="6934200" y="1066800"/>
            <a:ext cx="1595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chemeClr val="bg1"/>
                </a:solidFill>
                <a:ea typeface="ＭＳ Ｐゴシック" panose="020B0600070205080204" pitchFamily="34" charset="-128"/>
              </a:rPr>
              <a:t>pial surface</a:t>
            </a:r>
          </a:p>
        </p:txBody>
      </p:sp>
      <p:sp>
        <p:nvSpPr>
          <p:cNvPr id="81926" name="Line 17"/>
          <p:cNvSpPr>
            <a:spLocks noChangeShapeType="1"/>
          </p:cNvSpPr>
          <p:nvPr/>
        </p:nvSpPr>
        <p:spPr bwMode="auto">
          <a:xfrm flipV="1">
            <a:off x="3505200" y="4870450"/>
            <a:ext cx="1066800" cy="1003300"/>
          </a:xfrm>
          <a:prstGeom prst="line">
            <a:avLst/>
          </a:prstGeom>
          <a:noFill/>
          <a:ln w="38160">
            <a:solidFill>
              <a:srgbClr val="FFFF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81927" name="Line 18"/>
          <p:cNvSpPr>
            <a:spLocks noChangeShapeType="1"/>
          </p:cNvSpPr>
          <p:nvPr/>
        </p:nvSpPr>
        <p:spPr bwMode="auto">
          <a:xfrm flipH="1">
            <a:off x="7308850" y="1447800"/>
            <a:ext cx="393700" cy="38100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81928" name="Oval 19"/>
          <p:cNvSpPr>
            <a:spLocks noChangeArrowheads="1"/>
          </p:cNvSpPr>
          <p:nvPr/>
        </p:nvSpPr>
        <p:spPr bwMode="auto">
          <a:xfrm>
            <a:off x="6524625" y="2362200"/>
            <a:ext cx="76200" cy="76200"/>
          </a:xfrm>
          <a:prstGeom prst="ellipse">
            <a:avLst/>
          </a:prstGeom>
          <a:solidFill>
            <a:srgbClr val="6600FF"/>
          </a:solidFill>
          <a:ln w="9360">
            <a:solidFill>
              <a:srgbClr val="66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000"/>
          </a:p>
        </p:txBody>
      </p:sp>
      <p:sp>
        <p:nvSpPr>
          <p:cNvPr id="81929" name="Oval 20"/>
          <p:cNvSpPr>
            <a:spLocks noChangeArrowheads="1"/>
          </p:cNvSpPr>
          <p:nvPr/>
        </p:nvSpPr>
        <p:spPr bwMode="auto">
          <a:xfrm>
            <a:off x="6108700" y="2851150"/>
            <a:ext cx="76200" cy="76200"/>
          </a:xfrm>
          <a:prstGeom prst="ellipse">
            <a:avLst/>
          </a:prstGeom>
          <a:solidFill>
            <a:srgbClr val="6600FF"/>
          </a:solidFill>
          <a:ln w="9360">
            <a:solidFill>
              <a:srgbClr val="66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000"/>
          </a:p>
        </p:txBody>
      </p:sp>
      <p:sp>
        <p:nvSpPr>
          <p:cNvPr id="81930" name="Oval 21"/>
          <p:cNvSpPr>
            <a:spLocks noChangeArrowheads="1"/>
          </p:cNvSpPr>
          <p:nvPr/>
        </p:nvSpPr>
        <p:spPr bwMode="auto">
          <a:xfrm>
            <a:off x="6350000" y="2387600"/>
            <a:ext cx="76200" cy="76200"/>
          </a:xfrm>
          <a:prstGeom prst="ellipse">
            <a:avLst/>
          </a:prstGeom>
          <a:solidFill>
            <a:srgbClr val="6600FF"/>
          </a:solidFill>
          <a:ln w="9360">
            <a:solidFill>
              <a:srgbClr val="66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000"/>
          </a:p>
        </p:txBody>
      </p:sp>
      <p:sp>
        <p:nvSpPr>
          <p:cNvPr id="81931" name="Oval 22"/>
          <p:cNvSpPr>
            <a:spLocks noChangeArrowheads="1"/>
          </p:cNvSpPr>
          <p:nvPr/>
        </p:nvSpPr>
        <p:spPr bwMode="auto">
          <a:xfrm>
            <a:off x="6184900" y="2616200"/>
            <a:ext cx="76200" cy="76200"/>
          </a:xfrm>
          <a:prstGeom prst="ellipse">
            <a:avLst/>
          </a:prstGeom>
          <a:solidFill>
            <a:srgbClr val="6600FF"/>
          </a:solidFill>
          <a:ln w="9360">
            <a:solidFill>
              <a:srgbClr val="66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000"/>
          </a:p>
        </p:txBody>
      </p:sp>
      <p:sp>
        <p:nvSpPr>
          <p:cNvPr id="81932" name="Oval 23"/>
          <p:cNvSpPr>
            <a:spLocks noChangeArrowheads="1"/>
          </p:cNvSpPr>
          <p:nvPr/>
        </p:nvSpPr>
        <p:spPr bwMode="auto">
          <a:xfrm>
            <a:off x="6711950" y="2425700"/>
            <a:ext cx="76200" cy="76200"/>
          </a:xfrm>
          <a:prstGeom prst="ellipse">
            <a:avLst/>
          </a:prstGeom>
          <a:solidFill>
            <a:srgbClr val="6600FF"/>
          </a:solidFill>
          <a:ln w="9360">
            <a:solidFill>
              <a:srgbClr val="66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000"/>
          </a:p>
        </p:txBody>
      </p:sp>
      <p:sp>
        <p:nvSpPr>
          <p:cNvPr id="81933" name="Oval 24"/>
          <p:cNvSpPr>
            <a:spLocks noChangeArrowheads="1"/>
          </p:cNvSpPr>
          <p:nvPr/>
        </p:nvSpPr>
        <p:spPr bwMode="auto">
          <a:xfrm>
            <a:off x="6038850" y="3086100"/>
            <a:ext cx="76200" cy="76200"/>
          </a:xfrm>
          <a:prstGeom prst="ellipse">
            <a:avLst/>
          </a:prstGeom>
          <a:solidFill>
            <a:srgbClr val="6600FF"/>
          </a:solidFill>
          <a:ln w="9360">
            <a:solidFill>
              <a:srgbClr val="66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000"/>
          </a:p>
        </p:txBody>
      </p:sp>
      <p:sp>
        <p:nvSpPr>
          <p:cNvPr id="81934" name="Oval 25"/>
          <p:cNvSpPr>
            <a:spLocks noChangeArrowheads="1"/>
          </p:cNvSpPr>
          <p:nvPr/>
        </p:nvSpPr>
        <p:spPr bwMode="auto">
          <a:xfrm>
            <a:off x="6769100" y="2559050"/>
            <a:ext cx="76200" cy="76200"/>
          </a:xfrm>
          <a:prstGeom prst="ellipse">
            <a:avLst/>
          </a:prstGeom>
          <a:solidFill>
            <a:srgbClr val="6600FF"/>
          </a:solidFill>
          <a:ln w="9360">
            <a:solidFill>
              <a:srgbClr val="66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000"/>
          </a:p>
        </p:txBody>
      </p:sp>
      <p:sp>
        <p:nvSpPr>
          <p:cNvPr id="81935" name="Oval 26"/>
          <p:cNvSpPr>
            <a:spLocks noChangeArrowheads="1"/>
          </p:cNvSpPr>
          <p:nvPr/>
        </p:nvSpPr>
        <p:spPr bwMode="auto">
          <a:xfrm>
            <a:off x="6769100" y="2711450"/>
            <a:ext cx="76200" cy="76200"/>
          </a:xfrm>
          <a:prstGeom prst="ellipse">
            <a:avLst/>
          </a:prstGeom>
          <a:solidFill>
            <a:srgbClr val="6600FF"/>
          </a:solidFill>
          <a:ln w="9360">
            <a:solidFill>
              <a:srgbClr val="66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000"/>
          </a:p>
        </p:txBody>
      </p:sp>
      <p:sp>
        <p:nvSpPr>
          <p:cNvPr id="81936" name="Oval 27"/>
          <p:cNvSpPr>
            <a:spLocks noChangeArrowheads="1"/>
          </p:cNvSpPr>
          <p:nvPr/>
        </p:nvSpPr>
        <p:spPr bwMode="auto">
          <a:xfrm>
            <a:off x="6648450" y="2921000"/>
            <a:ext cx="76200" cy="76200"/>
          </a:xfrm>
          <a:prstGeom prst="ellipse">
            <a:avLst/>
          </a:prstGeom>
          <a:solidFill>
            <a:srgbClr val="6600FF"/>
          </a:solidFill>
          <a:ln w="9360">
            <a:solidFill>
              <a:srgbClr val="66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000"/>
          </a:p>
        </p:txBody>
      </p:sp>
      <p:sp>
        <p:nvSpPr>
          <p:cNvPr id="81937" name="Oval 28"/>
          <p:cNvSpPr>
            <a:spLocks noChangeArrowheads="1"/>
          </p:cNvSpPr>
          <p:nvPr/>
        </p:nvSpPr>
        <p:spPr bwMode="auto">
          <a:xfrm>
            <a:off x="6578600" y="3390900"/>
            <a:ext cx="76200" cy="76200"/>
          </a:xfrm>
          <a:prstGeom prst="ellipse">
            <a:avLst/>
          </a:prstGeom>
          <a:solidFill>
            <a:srgbClr val="6600FF"/>
          </a:solidFill>
          <a:ln w="9360">
            <a:solidFill>
              <a:srgbClr val="66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000"/>
          </a:p>
        </p:txBody>
      </p:sp>
      <p:sp>
        <p:nvSpPr>
          <p:cNvPr id="81938" name="Rectangle 29"/>
          <p:cNvSpPr>
            <a:spLocks noChangeArrowheads="1"/>
          </p:cNvSpPr>
          <p:nvPr/>
        </p:nvSpPr>
        <p:spPr bwMode="auto">
          <a:xfrm>
            <a:off x="457200" y="6172200"/>
            <a:ext cx="32734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it-IT" sz="2400">
                <a:ea typeface="ＭＳ Ｐゴシック" panose="020B0600070205080204" pitchFamily="34" charset="-128"/>
              </a:rPr>
              <a:t>lh.thickness, rh.thickness</a:t>
            </a:r>
          </a:p>
        </p:txBody>
      </p:sp>
      <p:sp>
        <p:nvSpPr>
          <p:cNvPr id="81939" name="Rectangle 30"/>
          <p:cNvSpPr>
            <a:spLocks noChangeArrowheads="1"/>
          </p:cNvSpPr>
          <p:nvPr/>
        </p:nvSpPr>
        <p:spPr bwMode="auto">
          <a:xfrm>
            <a:off x="228600" y="1143000"/>
            <a:ext cx="3657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6550" indent="-336550">
              <a:spcBef>
                <a:spcPct val="20000"/>
              </a:spcBef>
              <a:buChar char="•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36550" algn="l"/>
                <a:tab pos="793750" algn="l"/>
                <a:tab pos="1250950" algn="l"/>
                <a:tab pos="1708150" algn="l"/>
                <a:tab pos="2165350" algn="l"/>
                <a:tab pos="2622550" algn="l"/>
                <a:tab pos="3079750" algn="l"/>
                <a:tab pos="3536950" algn="l"/>
                <a:tab pos="3994150" algn="l"/>
                <a:tab pos="4451350" algn="l"/>
                <a:tab pos="4908550" algn="l"/>
                <a:tab pos="5365750" algn="l"/>
                <a:tab pos="5822950" algn="l"/>
                <a:tab pos="6280150" algn="l"/>
                <a:tab pos="6737350" algn="l"/>
                <a:tab pos="7194550" algn="l"/>
                <a:tab pos="7651750" algn="l"/>
                <a:tab pos="8108950" algn="l"/>
                <a:tab pos="8566150" algn="l"/>
                <a:tab pos="9023350" algn="l"/>
                <a:tab pos="948055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</a:pPr>
            <a:r>
              <a:rPr lang="en-US" altLang="it-IT" sz="2400">
                <a:ea typeface="ＭＳ Ｐゴシック" panose="020B0600070205080204" pitchFamily="34" charset="-128"/>
              </a:rPr>
              <a:t>Distance between white and pial surfaces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</a:pPr>
            <a:r>
              <a:rPr lang="en-US" altLang="it-IT" sz="2400">
                <a:ea typeface="ＭＳ Ｐゴシック" panose="020B0600070205080204" pitchFamily="34" charset="-128"/>
              </a:rPr>
              <a:t>One value per vertex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</a:pPr>
            <a:r>
              <a:rPr lang="en-US" altLang="it-IT" sz="2400">
                <a:ea typeface="ＭＳ Ｐゴシック" panose="020B0600070205080204" pitchFamily="34" charset="-128"/>
              </a:rPr>
              <a:t>Surface-based more accurate than volume-based</a:t>
            </a:r>
          </a:p>
        </p:txBody>
      </p:sp>
      <p:pic>
        <p:nvPicPr>
          <p:cNvPr id="81940" name="Picture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24170" r="1315" b="13521"/>
          <a:stretch>
            <a:fillRect/>
          </a:stretch>
        </p:blipFill>
        <p:spPr bwMode="auto">
          <a:xfrm>
            <a:off x="228600" y="3124200"/>
            <a:ext cx="28194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41" name="Rectangle 32"/>
          <p:cNvSpPr>
            <a:spLocks noChangeArrowheads="1"/>
          </p:cNvSpPr>
          <p:nvPr/>
        </p:nvSpPr>
        <p:spPr bwMode="auto">
          <a:xfrm>
            <a:off x="3049588" y="4419600"/>
            <a:ext cx="50165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600">
                <a:ea typeface="ＭＳ Ｐゴシック" panose="020B0600070205080204" pitchFamily="34" charset="-128"/>
              </a:rPr>
              <a:t>mm</a:t>
            </a:r>
          </a:p>
        </p:txBody>
      </p:sp>
      <p:sp>
        <p:nvSpPr>
          <p:cNvPr id="35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2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Cortical thickness estimations</a:t>
            </a:r>
            <a:endParaRPr lang="en-GB" sz="32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5588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slicer-00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" b="13139"/>
          <a:stretch>
            <a:fillRect/>
          </a:stretch>
        </p:blipFill>
        <p:spPr bwMode="auto">
          <a:xfrm>
            <a:off x="6705600" y="2743200"/>
            <a:ext cx="2209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 descr="slicer-00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1"/>
          <a:stretch>
            <a:fillRect/>
          </a:stretch>
        </p:blipFill>
        <p:spPr bwMode="auto">
          <a:xfrm>
            <a:off x="6705600" y="4535488"/>
            <a:ext cx="2209800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4" descr="slicer-00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r="3334"/>
          <a:stretch>
            <a:fillRect/>
          </a:stretch>
        </p:blipFill>
        <p:spPr bwMode="auto">
          <a:xfrm>
            <a:off x="6705600" y="914400"/>
            <a:ext cx="2209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5" descr="mprage-0002_new"/>
          <p:cNvPicPr>
            <a:picLocks noChangeAspect="1" noChangeArrowheads="1"/>
          </p:cNvPicPr>
          <p:nvPr/>
        </p:nvPicPr>
        <p:blipFill>
          <a:blip r:embed="rId5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11044" r="18867" b="20479"/>
          <a:stretch>
            <a:fillRect/>
          </a:stretch>
        </p:blipFill>
        <p:spPr bwMode="auto">
          <a:xfrm>
            <a:off x="1130449" y="2388394"/>
            <a:ext cx="4365625" cy="397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304800" y="914400"/>
            <a:ext cx="62484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2383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2238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2238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2238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2238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2238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2238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2238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2238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/>
              <a:t> Good gray/white contrast: subcortical structures segmentation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/>
              <a:t> Subcortical structures: ROIs for fMRI analyses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1800" dirty="0"/>
              <a:t> Subcortical structures: Shape and volume characterization</a:t>
            </a:r>
          </a:p>
        </p:txBody>
      </p:sp>
      <p:sp>
        <p:nvSpPr>
          <p:cNvPr id="83975" name="Text Box 8"/>
          <p:cNvSpPr txBox="1">
            <a:spLocks noChangeArrowheads="1"/>
          </p:cNvSpPr>
          <p:nvPr/>
        </p:nvSpPr>
        <p:spPr bwMode="auto">
          <a:xfrm>
            <a:off x="1134035" y="5867400"/>
            <a:ext cx="1333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dirty="0">
                <a:solidFill>
                  <a:schemeClr val="bg1"/>
                </a:solidFill>
              </a:rPr>
              <a:t>1.5T data</a:t>
            </a:r>
          </a:p>
        </p:txBody>
      </p:sp>
      <p:sp>
        <p:nvSpPr>
          <p:cNvPr id="9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2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Segmentation of subcortical structures</a:t>
            </a:r>
            <a:endParaRPr lang="en-GB" sz="32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20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955675" y="1541463"/>
            <a:ext cx="72891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it-IT" altLang="es-AR" sz="2400" b="1" dirty="0"/>
              <a:t>Brain structure MRI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is a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is image contrast?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How can image contrast be manipulated?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image analyses are common from brain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applications?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challenges?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it-IT" altLang="es-AR" sz="2400" dirty="0"/>
          </a:p>
        </p:txBody>
      </p:sp>
      <p:sp>
        <p:nvSpPr>
          <p:cNvPr id="5" name="Right Arrow 4"/>
          <p:cNvSpPr/>
          <p:nvPr/>
        </p:nvSpPr>
        <p:spPr>
          <a:xfrm>
            <a:off x="593725" y="4191000"/>
            <a:ext cx="722313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6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2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601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98186" y="857301"/>
            <a:ext cx="8077200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8585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485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>
                <a:latin typeface="Times" panose="02020603050405020304" pitchFamily="18" charset="0"/>
              </a:rPr>
              <a:t>Medical anatomical information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>
                <a:latin typeface="Times" panose="02020603050405020304" pitchFamily="18" charset="0"/>
              </a:rPr>
              <a:t>Anatomical information for </a:t>
            </a:r>
            <a:r>
              <a:rPr lang="en-US" altLang="en-US" sz="2000" dirty="0" smtClean="0">
                <a:latin typeface="Times" panose="02020603050405020304" pitchFamily="18" charset="0"/>
              </a:rPr>
              <a:t>functional </a:t>
            </a:r>
            <a:r>
              <a:rPr lang="en-US" altLang="en-US" sz="2000" dirty="0">
                <a:latin typeface="Times" panose="02020603050405020304" pitchFamily="18" charset="0"/>
              </a:rPr>
              <a:t>studies</a:t>
            </a:r>
            <a:endParaRPr lang="en-US" altLang="en-US" sz="1800" dirty="0">
              <a:latin typeface="Times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Times" panose="02020603050405020304" pitchFamily="18" charset="0"/>
              </a:rPr>
              <a:t>Registration with other MRI data</a:t>
            </a:r>
          </a:p>
          <a:p>
            <a:pPr lvl="2">
              <a:lnSpc>
                <a:spcPct val="150000"/>
              </a:lnSpc>
              <a:spcBef>
                <a:spcPct val="0"/>
              </a:spcBef>
            </a:pPr>
            <a:r>
              <a:rPr lang="en-US" altLang="en-US" sz="1400" dirty="0">
                <a:latin typeface="Times" panose="02020603050405020304" pitchFamily="18" charset="0"/>
              </a:rPr>
              <a:t>Same subject: other images, other acquisition sessions</a:t>
            </a:r>
          </a:p>
          <a:p>
            <a:pPr lvl="2">
              <a:lnSpc>
                <a:spcPct val="150000"/>
              </a:lnSpc>
              <a:spcBef>
                <a:spcPct val="0"/>
              </a:spcBef>
            </a:pPr>
            <a:r>
              <a:rPr lang="en-US" altLang="en-US" sz="1400" dirty="0">
                <a:latin typeface="Times" panose="02020603050405020304" pitchFamily="18" charset="0"/>
              </a:rPr>
              <a:t>Different subjects: group analyses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Times" panose="02020603050405020304" pitchFamily="18" charset="0"/>
              </a:rPr>
              <a:t>Registration with data from other modalities (PET, EEG, MEG)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Times" panose="02020603050405020304" pitchFamily="18" charset="0"/>
              </a:rPr>
              <a:t>Development of tissue models  (dipoles for EEG, MEG)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>
                <a:latin typeface="Times" panose="02020603050405020304" pitchFamily="18" charset="0"/>
              </a:rPr>
              <a:t>Morphometry analyses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Times" panose="02020603050405020304" pitchFamily="18" charset="0"/>
              </a:rPr>
              <a:t>Comparisons across populations (healthy or not)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Times" panose="02020603050405020304" pitchFamily="18" charset="0"/>
              </a:rPr>
              <a:t>Correlation with </a:t>
            </a:r>
            <a:r>
              <a:rPr lang="en-US" altLang="en-US" sz="1800" dirty="0" err="1">
                <a:latin typeface="Times" panose="02020603050405020304" pitchFamily="18" charset="0"/>
              </a:rPr>
              <a:t>behavioural</a:t>
            </a:r>
            <a:r>
              <a:rPr lang="en-US" altLang="en-US" sz="1800" dirty="0">
                <a:latin typeface="Times" panose="02020603050405020304" pitchFamily="18" charset="0"/>
              </a:rPr>
              <a:t> or </a:t>
            </a:r>
            <a:r>
              <a:rPr lang="en-US" altLang="en-US" sz="1800" dirty="0" err="1">
                <a:latin typeface="Times" panose="02020603050405020304" pitchFamily="18" charset="0"/>
              </a:rPr>
              <a:t>demagraphics</a:t>
            </a:r>
            <a:r>
              <a:rPr lang="en-US" altLang="en-US" sz="1800" dirty="0">
                <a:latin typeface="Times" panose="02020603050405020304" pitchFamily="18" charset="0"/>
              </a:rPr>
              <a:t> measures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>
                <a:latin typeface="Times" panose="02020603050405020304" pitchFamily="18" charset="0"/>
              </a:rPr>
              <a:t>Treatment effects (e.g., learning, </a:t>
            </a:r>
            <a:r>
              <a:rPr lang="en-US" altLang="en-US" sz="1800" dirty="0" err="1">
                <a:latin typeface="Times" panose="02020603050405020304" pitchFamily="18" charset="0"/>
              </a:rPr>
              <a:t>therapeutical</a:t>
            </a:r>
            <a:r>
              <a:rPr lang="en-US" altLang="en-US" sz="1800" dirty="0">
                <a:latin typeface="Times" panose="02020603050405020304" pitchFamily="18" charset="0"/>
              </a:rPr>
              <a:t>, etc.)</a:t>
            </a:r>
            <a:endParaRPr lang="en-US" altLang="en-US" sz="2400" dirty="0">
              <a:latin typeface="Times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>
                <a:latin typeface="Times" panose="02020603050405020304" pitchFamily="18" charset="0"/>
              </a:rPr>
              <a:t>Anatomical covariance (network analyses)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>
                <a:latin typeface="Times" panose="02020603050405020304" pitchFamily="18" charset="0"/>
              </a:rPr>
              <a:t>Tissue mapping (T1, T2, T2*, myelin, etc.)</a:t>
            </a:r>
          </a:p>
        </p:txBody>
      </p:sp>
      <p:sp>
        <p:nvSpPr>
          <p:cNvPr id="4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Structural MRI: Application examples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15413" r="20372" b="8607"/>
          <a:stretch>
            <a:fillRect/>
          </a:stretch>
        </p:blipFill>
        <p:spPr bwMode="auto">
          <a:xfrm>
            <a:off x="4724400" y="838200"/>
            <a:ext cx="4295775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2" descr="G:\My Drive\Conferences\ISMRM\ISMRM-2018-ItalianChapter\Talk-GiulianoGiari\pharmacog-consorti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4" y="1064817"/>
            <a:ext cx="4070364" cy="305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Google Shape;711;p68"/>
          <p:cNvSpPr txBox="1">
            <a:spLocks noChangeArrowheads="1"/>
          </p:cNvSpPr>
          <p:nvPr/>
        </p:nvSpPr>
        <p:spPr bwMode="auto">
          <a:xfrm>
            <a:off x="0" y="-26604"/>
            <a:ext cx="91440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lIns="91425" tIns="45700" rIns="91425" bIns="457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99"/>
              </a:buClr>
              <a:buSzPts val="2800"/>
              <a:buFont typeface="Times New Roman" panose="02020603050405020304" pitchFamily="18" charset="0"/>
              <a:buNone/>
            </a:pPr>
            <a:r>
              <a:rPr lang="en-US" altLang="es-AR" sz="2800" b="1" dirty="0">
                <a:solidFill>
                  <a:schemeClr val="bg1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Structural MRI: multisite hippocampal segmentation </a:t>
            </a:r>
            <a:endParaRPr lang="es-AR" altLang="es-AR" sz="2000" dirty="0">
              <a:solidFill>
                <a:schemeClr val="bg1"/>
              </a:solidFill>
            </a:endParaRPr>
          </a:p>
          <a:p>
            <a:pPr algn="ctr">
              <a:spcBef>
                <a:spcPct val="0"/>
              </a:spcBef>
              <a:buClr>
                <a:srgbClr val="000099"/>
              </a:buClr>
              <a:buSzPts val="2800"/>
              <a:buFont typeface="Times New Roman" panose="02020603050405020304" pitchFamily="18" charset="0"/>
              <a:buNone/>
            </a:pPr>
            <a:r>
              <a:rPr lang="en-US" altLang="es-AR" sz="2800" b="1" dirty="0">
                <a:solidFill>
                  <a:schemeClr val="bg1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to study Alzheimer's disease progression</a:t>
            </a:r>
            <a:endParaRPr lang="es-AR" altLang="es-AR" sz="20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0" y="4408488"/>
            <a:ext cx="4367227" cy="2225952"/>
            <a:chOff x="-421" y="4409139"/>
            <a:chExt cx="4368242" cy="2225527"/>
          </a:xfrm>
        </p:grpSpPr>
        <p:pic>
          <p:nvPicPr>
            <p:cNvPr id="8704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382" y="4409139"/>
              <a:ext cx="1231922" cy="116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050" name="Rectangle 1"/>
            <p:cNvSpPr>
              <a:spLocks noChangeArrowheads="1"/>
            </p:cNvSpPr>
            <p:nvPr/>
          </p:nvSpPr>
          <p:spPr bwMode="auto">
            <a:xfrm>
              <a:off x="-421" y="4425639"/>
              <a:ext cx="1235803" cy="1323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2000" dirty="0">
                  <a:solidFill>
                    <a:srgbClr val="0033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Vendor T1-weighted 3D MRI</a:t>
              </a:r>
              <a:endParaRPr lang="it-IT" altLang="it-IT" sz="200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051" name="Rectangle 1"/>
            <p:cNvSpPr>
              <a:spLocks noChangeArrowheads="1"/>
            </p:cNvSpPr>
            <p:nvPr/>
          </p:nvSpPr>
          <p:spPr bwMode="auto">
            <a:xfrm>
              <a:off x="663446" y="5926915"/>
              <a:ext cx="3704375" cy="707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1800" dirty="0">
                  <a:solidFill>
                    <a:srgbClr val="0033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MPRAGE</a:t>
              </a:r>
              <a:r>
                <a:rPr lang="en-US" altLang="it-IT" sz="2000" dirty="0">
                  <a:solidFill>
                    <a:srgbClr val="0033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1x1x1 mm</a:t>
              </a:r>
              <a:r>
                <a:rPr lang="en-US" altLang="it-IT" sz="2000" baseline="30000" dirty="0">
                  <a:solidFill>
                    <a:srgbClr val="0033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it-IT" altLang="it-IT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it-IT" sz="2000" dirty="0">
                  <a:solidFill>
                    <a:srgbClr val="0033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acquisitions (</a:t>
              </a:r>
              <a:r>
                <a:rPr lang="en-US" altLang="it-IT" sz="2000" dirty="0">
                  <a:solidFill>
                    <a:srgbClr val="003399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anose="05050102010706020507" pitchFamily="18" charset="2"/>
                </a:rPr>
                <a:t>5 min each)</a:t>
              </a:r>
              <a:endParaRPr lang="en-US" altLang="it-IT" sz="2000" dirty="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705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217" y="4779027"/>
              <a:ext cx="1231922" cy="116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446588" y="4354513"/>
            <a:ext cx="4573587" cy="2163762"/>
            <a:chOff x="4447064" y="4354193"/>
            <a:chExt cx="4573110" cy="2164788"/>
          </a:xfrm>
        </p:grpSpPr>
        <p:pic>
          <p:nvPicPr>
            <p:cNvPr id="8704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7064" y="4376680"/>
              <a:ext cx="2005012" cy="1897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048" name="Google Shape;761;p69" descr="C:\Users\JORGE~1.JOV\AppData\Local\Temp\hp_subfields.png"/>
            <p:cNvPicPr preferRelativeResize="0"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429" y="4354193"/>
              <a:ext cx="2488745" cy="216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54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5" r="31235" b="16785"/>
          <a:stretch>
            <a:fillRect/>
          </a:stretch>
        </p:blipFill>
        <p:spPr bwMode="auto">
          <a:xfrm>
            <a:off x="839788" y="2270125"/>
            <a:ext cx="2944812" cy="427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067" name="Rectangle 11"/>
          <p:cNvSpPr>
            <a:spLocks noChangeArrowheads="1"/>
          </p:cNvSpPr>
          <p:nvPr/>
        </p:nvSpPr>
        <p:spPr bwMode="auto">
          <a:xfrm>
            <a:off x="5187950" y="6477000"/>
            <a:ext cx="24558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AR" sz="1600" b="1" i="1">
                <a:solidFill>
                  <a:schemeClr val="accent2"/>
                </a:solidFill>
                <a:cs typeface="Times New Roman" panose="02020603050405020304" pitchFamily="18" charset="0"/>
              </a:rPr>
              <a:t>Marizzoni et al., JAD 2018</a:t>
            </a:r>
          </a:p>
        </p:txBody>
      </p:sp>
      <p:pic>
        <p:nvPicPr>
          <p:cNvPr id="88068" name="Immagin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3"/>
          <a:stretch>
            <a:fillRect/>
          </a:stretch>
        </p:blipFill>
        <p:spPr bwMode="auto">
          <a:xfrm>
            <a:off x="5187950" y="1274763"/>
            <a:ext cx="3902075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Immagin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3"/>
          <a:stretch>
            <a:fillRect/>
          </a:stretch>
        </p:blipFill>
        <p:spPr bwMode="auto">
          <a:xfrm>
            <a:off x="5222875" y="3841750"/>
            <a:ext cx="3771900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1979613" y="3243263"/>
            <a:ext cx="762000" cy="4572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741613" y="2592388"/>
            <a:ext cx="2338387" cy="879475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73450" y="5359400"/>
            <a:ext cx="1606550" cy="51911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89" name="Rectangle 10"/>
          <p:cNvSpPr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it-IT" altLang="es-AR" sz="2400" b="1">
                <a:solidFill>
                  <a:srgbClr val="003399"/>
                </a:solidFill>
              </a:rPr>
              <a:t>Structural biomarkers with differential disease progression</a:t>
            </a:r>
          </a:p>
        </p:txBody>
      </p:sp>
      <p:sp>
        <p:nvSpPr>
          <p:cNvPr id="88074" name="TextBox 1"/>
          <p:cNvSpPr txBox="1">
            <a:spLocks noChangeArrowheads="1"/>
          </p:cNvSpPr>
          <p:nvPr/>
        </p:nvSpPr>
        <p:spPr bwMode="auto">
          <a:xfrm>
            <a:off x="149225" y="1109663"/>
            <a:ext cx="49307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it-IT" altLang="es-AR" sz="1600"/>
              <a:t>150 amnestic Mild Cognitive Impaired patients</a:t>
            </a:r>
          </a:p>
          <a:p>
            <a:pPr>
              <a:spcBef>
                <a:spcPct val="0"/>
              </a:spcBef>
            </a:pPr>
            <a:r>
              <a:rPr lang="it-IT" altLang="es-AR" sz="1600"/>
              <a:t>Followed longitudinally: T0, T6, T12, T18, T24</a:t>
            </a:r>
          </a:p>
          <a:p>
            <a:pPr>
              <a:spcBef>
                <a:spcPct val="0"/>
              </a:spcBef>
            </a:pPr>
            <a:r>
              <a:rPr lang="it-IT" altLang="es-AR" sz="1600"/>
              <a:t>Separated in low risk (negative) and high risk (positive) based on CSF amyloid/p-tau levels</a:t>
            </a:r>
            <a:endParaRPr lang="es-AR" altLang="es-AR" sz="1600"/>
          </a:p>
        </p:txBody>
      </p:sp>
    </p:spTree>
    <p:extLst>
      <p:ext uri="{BB962C8B-B14F-4D97-AF65-F5344CB8AC3E}">
        <p14:creationId xmlns:p14="http://schemas.microsoft.com/office/powerpoint/2010/main" val="55227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378490" y="1036353"/>
            <a:ext cx="8345233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  <a:defRPr/>
            </a:pPr>
            <a:r>
              <a:rPr lang="en-US" altLang="it-IT" b="1" dirty="0">
                <a:latin typeface="Times" pitchFamily="18" charset="0"/>
              </a:rPr>
              <a:t>  </a:t>
            </a:r>
            <a:r>
              <a:rPr lang="en-US" altLang="it-IT" b="1" dirty="0" smtClean="0">
                <a:solidFill>
                  <a:schemeClr val="tx2">
                    <a:lumMod val="75000"/>
                  </a:schemeClr>
                </a:solidFill>
                <a:latin typeface="Times" pitchFamily="18" charset="0"/>
              </a:rPr>
              <a:t>Structural MRI:  </a:t>
            </a:r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lang="en-US" altLang="it-IT" b="1" u="sng" dirty="0" smtClean="0">
                <a:latin typeface="Times" pitchFamily="18" charset="0"/>
              </a:rPr>
              <a:t>Contrast sensitive to</a:t>
            </a:r>
            <a:r>
              <a:rPr lang="en-US" altLang="it-IT" b="1" dirty="0" smtClean="0">
                <a:latin typeface="Times" pitchFamily="18" charset="0"/>
              </a:rPr>
              <a:t> macro- or micro-structural anatomy in </a:t>
            </a:r>
            <a:r>
              <a:rPr lang="en-US" altLang="it-IT" b="1" dirty="0" smtClean="0">
                <a:solidFill>
                  <a:srgbClr val="C00000"/>
                </a:solidFill>
                <a:latin typeface="Times" pitchFamily="18" charset="0"/>
              </a:rPr>
              <a:t>space</a:t>
            </a:r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lang="en-US" altLang="it-IT" b="1" dirty="0" smtClean="0">
                <a:latin typeface="Times" pitchFamily="18" charset="0"/>
              </a:rPr>
              <a:t>Examples</a:t>
            </a: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r>
              <a:rPr lang="en-US" altLang="it-IT" b="1" dirty="0" smtClean="0">
                <a:latin typeface="Times" pitchFamily="18" charset="0"/>
              </a:rPr>
              <a:t>Gray matter, white matter, cerebral spinal fluid (CSF)</a:t>
            </a: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r>
              <a:rPr lang="en-US" altLang="it-IT" b="1" dirty="0" smtClean="0">
                <a:latin typeface="Times" pitchFamily="18" charset="0"/>
              </a:rPr>
              <a:t>Iron content</a:t>
            </a: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r>
              <a:rPr lang="en-US" altLang="it-IT" b="1" dirty="0" smtClean="0">
                <a:latin typeface="Times" pitchFamily="18" charset="0"/>
              </a:rPr>
              <a:t>Myelin content  </a:t>
            </a: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r>
              <a:rPr lang="en-US" altLang="it-IT" b="1" dirty="0" smtClean="0">
                <a:latin typeface="Times" pitchFamily="18" charset="0"/>
              </a:rPr>
              <a:t>Fat tissue</a:t>
            </a: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r>
              <a:rPr lang="en-US" altLang="it-IT" b="1" dirty="0" smtClean="0">
                <a:latin typeface="Times" pitchFamily="18" charset="0"/>
              </a:rPr>
              <a:t>Etc.</a:t>
            </a:r>
            <a:endParaRPr lang="en-US" altLang="it-IT" b="1" dirty="0">
              <a:latin typeface="Times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endParaRPr lang="en-US" altLang="it-IT" b="1" dirty="0">
              <a:latin typeface="Times" pitchFamily="18" charset="0"/>
            </a:endParaRPr>
          </a:p>
          <a:p>
            <a:pPr>
              <a:buFontTx/>
              <a:buChar char="•"/>
              <a:defRPr/>
            </a:pPr>
            <a:r>
              <a:rPr lang="en-US" altLang="it-IT" b="1" dirty="0" smtClean="0">
                <a:latin typeface="Times" pitchFamily="18" charset="0"/>
              </a:rPr>
              <a:t> </a:t>
            </a:r>
            <a:r>
              <a:rPr lang="en-US" altLang="it-IT" b="1" dirty="0" smtClean="0">
                <a:solidFill>
                  <a:schemeClr val="tx2">
                    <a:lumMod val="75000"/>
                  </a:schemeClr>
                </a:solidFill>
                <a:latin typeface="Times" pitchFamily="18" charset="0"/>
              </a:rPr>
              <a:t>Functional </a:t>
            </a:r>
            <a:r>
              <a:rPr lang="en-US" altLang="it-IT" b="1" dirty="0">
                <a:solidFill>
                  <a:schemeClr val="tx2">
                    <a:lumMod val="75000"/>
                  </a:schemeClr>
                </a:solidFill>
                <a:latin typeface="Times" pitchFamily="18" charset="0"/>
              </a:rPr>
              <a:t>MRI:  </a:t>
            </a:r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lang="en-US" altLang="it-IT" b="1" u="sng" dirty="0" smtClean="0">
                <a:latin typeface="Times" pitchFamily="18" charset="0"/>
              </a:rPr>
              <a:t>Contrast sensitive to</a:t>
            </a:r>
            <a:r>
              <a:rPr lang="en-US" altLang="it-IT" b="1" dirty="0" smtClean="0">
                <a:latin typeface="Times" pitchFamily="18" charset="0"/>
              </a:rPr>
              <a:t> blood oxygenation, or perfusion or metabolism in </a:t>
            </a:r>
            <a:r>
              <a:rPr lang="en-US" altLang="it-IT" b="1" dirty="0" smtClean="0">
                <a:solidFill>
                  <a:srgbClr val="C00000"/>
                </a:solidFill>
                <a:latin typeface="Times" pitchFamily="18" charset="0"/>
              </a:rPr>
              <a:t>time</a:t>
            </a:r>
            <a:endParaRPr lang="en-US" altLang="it-IT" b="1" dirty="0">
              <a:solidFill>
                <a:srgbClr val="C00000"/>
              </a:solidFill>
              <a:latin typeface="Times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lang="en-US" altLang="it-IT" b="1" dirty="0">
                <a:latin typeface="Times" pitchFamily="18" charset="0"/>
              </a:rPr>
              <a:t>Examples</a:t>
            </a: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r>
              <a:rPr lang="en-US" altLang="it-IT" b="1" dirty="0" smtClean="0">
                <a:latin typeface="Times" pitchFamily="18" charset="0"/>
              </a:rPr>
              <a:t>Hemodynamic changes in time (during task or rest)</a:t>
            </a:r>
            <a:endParaRPr lang="en-US" altLang="it-IT" b="1" dirty="0">
              <a:latin typeface="Times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r>
              <a:rPr lang="en-US" altLang="it-IT" b="1" dirty="0" smtClean="0">
                <a:latin typeface="Times" pitchFamily="18" charset="0"/>
              </a:rPr>
              <a:t>Blood perfusion changes</a:t>
            </a: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r>
              <a:rPr lang="en-US" altLang="it-IT" b="1" dirty="0" smtClean="0">
                <a:latin typeface="Times" pitchFamily="18" charset="0"/>
              </a:rPr>
              <a:t>Blood volume changes</a:t>
            </a: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r>
              <a:rPr lang="en-US" altLang="it-IT" b="1" dirty="0" smtClean="0">
                <a:latin typeface="Times" pitchFamily="18" charset="0"/>
              </a:rPr>
              <a:t>Concentration of metabolite changes</a:t>
            </a: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r>
              <a:rPr lang="en-US" altLang="it-IT" b="1" dirty="0" smtClean="0">
                <a:latin typeface="Times" pitchFamily="18" charset="0"/>
              </a:rPr>
              <a:t>Etc. </a:t>
            </a:r>
          </a:p>
          <a:p>
            <a:pPr marL="1200150" lvl="2" indent="-285750">
              <a:buFont typeface="Wingdings" panose="05000000000000000000" pitchFamily="2" charset="2"/>
              <a:buChar char="Ø"/>
              <a:defRPr/>
            </a:pPr>
            <a:endParaRPr lang="en-US" altLang="it-IT" b="1" dirty="0">
              <a:latin typeface="Times" pitchFamily="18" charset="0"/>
            </a:endParaRPr>
          </a:p>
          <a:p>
            <a:pPr marL="182563" lvl="2">
              <a:defRPr/>
            </a:pPr>
            <a:endParaRPr lang="en-US" altLang="it-IT" b="1" dirty="0" smtClean="0">
              <a:latin typeface="Times" pitchFamily="18" charset="0"/>
            </a:endParaRPr>
          </a:p>
        </p:txBody>
      </p:sp>
      <p:sp>
        <p:nvSpPr>
          <p:cNvPr id="24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Structural versus Functional MRI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4953000" y="5914611"/>
            <a:ext cx="3947106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 smtClean="0"/>
              <a:t>The key thing is contrast. What is it?</a:t>
            </a:r>
            <a:endParaRPr lang="en-US" altLang="it-IT" sz="2000" dirty="0"/>
          </a:p>
        </p:txBody>
      </p:sp>
    </p:spTree>
    <p:extLst>
      <p:ext uri="{BB962C8B-B14F-4D97-AF65-F5344CB8AC3E}">
        <p14:creationId xmlns:p14="http://schemas.microsoft.com/office/powerpoint/2010/main" val="389583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955675" y="1541463"/>
            <a:ext cx="72891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it-IT" altLang="es-AR" sz="2400" b="1" dirty="0"/>
              <a:t>Brain structure MRI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is a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is image contrast?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How can image contrast be manipulated?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image analyses are common from brain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applications?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challenges?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it-IT" altLang="es-AR" sz="2400" dirty="0"/>
          </a:p>
        </p:txBody>
      </p:sp>
      <p:sp>
        <p:nvSpPr>
          <p:cNvPr id="5" name="Right Arrow 4"/>
          <p:cNvSpPr/>
          <p:nvPr/>
        </p:nvSpPr>
        <p:spPr>
          <a:xfrm>
            <a:off x="593725" y="4648200"/>
            <a:ext cx="722313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6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2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6194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Google Shape;214;p2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6" t="13150" r="21017" b="42152"/>
          <a:stretch>
            <a:fillRect/>
          </a:stretch>
        </p:blipFill>
        <p:spPr bwMode="auto">
          <a:xfrm>
            <a:off x="3748088" y="1161155"/>
            <a:ext cx="5360987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Google Shape;216;p24"/>
          <p:cNvSpPr txBox="1">
            <a:spLocks noChangeArrowheads="1"/>
          </p:cNvSpPr>
          <p:nvPr/>
        </p:nvSpPr>
        <p:spPr bwMode="auto">
          <a:xfrm>
            <a:off x="0" y="1557338"/>
            <a:ext cx="39608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ts val="2400"/>
              <a:buFont typeface="Times New Roman" panose="02020603050405020304" pitchFamily="18" charset="0"/>
              <a:buChar char="•"/>
            </a:pPr>
            <a:r>
              <a:rPr lang="en-US" altLang="es-AR" sz="2400" b="1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Lots of interest</a:t>
            </a:r>
            <a:endParaRPr lang="es-AR" altLang="es-AR" sz="2000"/>
          </a:p>
          <a:p>
            <a:pPr>
              <a:spcBef>
                <a:spcPct val="0"/>
              </a:spcBef>
              <a:buClr>
                <a:srgbClr val="000000"/>
              </a:buClr>
              <a:buSzPts val="2400"/>
              <a:buFont typeface="Times New Roman" panose="02020603050405020304" pitchFamily="18" charset="0"/>
              <a:buChar char="•"/>
            </a:pPr>
            <a:r>
              <a:rPr lang="en-US" altLang="es-AR" sz="2400" b="1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Lots of optimization work</a:t>
            </a:r>
            <a:endParaRPr lang="es-AR" altLang="es-AR" sz="2000"/>
          </a:p>
        </p:txBody>
      </p:sp>
      <p:sp>
        <p:nvSpPr>
          <p:cNvPr id="217" name="Google Shape;217;p24"/>
          <p:cNvSpPr txBox="1">
            <a:spLocks noChangeArrowheads="1"/>
          </p:cNvSpPr>
          <p:nvPr/>
        </p:nvSpPr>
        <p:spPr bwMode="auto">
          <a:xfrm>
            <a:off x="533400" y="3643476"/>
            <a:ext cx="7217066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ts val="2400"/>
              <a:buFont typeface="Times New Roman" panose="02020603050405020304" pitchFamily="18" charset="0"/>
              <a:buChar char="•"/>
            </a:pPr>
            <a:r>
              <a:rPr lang="en-US" altLang="es-AR" sz="2400" dirty="0" smtClean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Optimization criteria reflect challenges, and include:</a:t>
            </a:r>
          </a:p>
          <a:p>
            <a:pPr lvl="1">
              <a:spcBef>
                <a:spcPct val="0"/>
              </a:spcBef>
              <a:buClr>
                <a:srgbClr val="000000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altLang="es-AR" sz="2000" dirty="0" smtClean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Tissue contrast-to-noise ratio</a:t>
            </a:r>
          </a:p>
          <a:p>
            <a:pPr lvl="1">
              <a:spcBef>
                <a:spcPct val="0"/>
              </a:spcBef>
              <a:buClr>
                <a:srgbClr val="000000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altLang="es-AR" sz="2000" dirty="0" smtClean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Intensity non-uniformities</a:t>
            </a:r>
          </a:p>
          <a:p>
            <a:pPr lvl="1">
              <a:spcBef>
                <a:spcPct val="0"/>
              </a:spcBef>
              <a:buClr>
                <a:srgbClr val="000000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altLang="es-AR" sz="2000" dirty="0" smtClean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Image distortions</a:t>
            </a:r>
          </a:p>
          <a:p>
            <a:pPr lvl="1">
              <a:spcBef>
                <a:spcPct val="0"/>
              </a:spcBef>
              <a:buClr>
                <a:srgbClr val="000000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altLang="es-AR" sz="2000" dirty="0" smtClean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Spatial and temporal resolution</a:t>
            </a:r>
          </a:p>
          <a:p>
            <a:pPr lvl="1">
              <a:spcBef>
                <a:spcPct val="0"/>
              </a:spcBef>
              <a:buClr>
                <a:srgbClr val="000000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altLang="es-AR" sz="2000" dirty="0" smtClean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Strategies for motion correction</a:t>
            </a:r>
          </a:p>
          <a:p>
            <a:pPr lvl="1">
              <a:spcBef>
                <a:spcPct val="0"/>
              </a:spcBef>
              <a:buClr>
                <a:srgbClr val="000000"/>
              </a:buClr>
              <a:buSzPts val="2400"/>
              <a:buFont typeface="Courier New" panose="02070309020205020404" pitchFamily="49" charset="0"/>
              <a:buChar char="o"/>
            </a:pPr>
            <a:r>
              <a:rPr lang="en-US" altLang="es-AR" sz="2000" dirty="0" smtClean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Reproducibility and accuracy of segmentations</a:t>
            </a:r>
            <a:endParaRPr lang="es-AR" altLang="es-AR" sz="2000" dirty="0"/>
          </a:p>
        </p:txBody>
      </p:sp>
      <p:sp>
        <p:nvSpPr>
          <p:cNvPr id="61446" name="Google Shape;218;p24"/>
          <p:cNvSpPr txBox="1">
            <a:spLocks noChangeArrowheads="1"/>
          </p:cNvSpPr>
          <p:nvPr/>
        </p:nvSpPr>
        <p:spPr bwMode="auto">
          <a:xfrm>
            <a:off x="306388" y="692150"/>
            <a:ext cx="8802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ts val="1800"/>
              <a:buFont typeface="Times New Roman" panose="02020603050405020304" pitchFamily="18" charset="0"/>
              <a:buNone/>
            </a:pPr>
            <a:r>
              <a:rPr lang="en-US" altLang="es-AR" sz="1800" u="sng" dirty="0">
                <a:solidFill>
                  <a:schemeClr val="hlink"/>
                </a:solidFill>
                <a:cs typeface="Times New Roman" panose="02020603050405020304" pitchFamily="18" charset="0"/>
                <a:sym typeface="Times New Roman" panose="02020603050405020304" pitchFamily="18" charset="0"/>
                <a:hlinkClick r:id="rId4"/>
              </a:rPr>
              <a:t>https://www.ncbi.nlm.nih.gov/pubmed/?term=mprage+or+multiecho+mprage+or+mp2rage</a:t>
            </a:r>
            <a:r>
              <a:rPr lang="en-US" altLang="es-AR" sz="1800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s-AR" altLang="es-AR" sz="2000" dirty="0"/>
          </a:p>
        </p:txBody>
      </p:sp>
      <p:sp>
        <p:nvSpPr>
          <p:cNvPr id="7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3D MPRAGE: Most common brain T1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2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Google Shape;514;p47"/>
          <p:cNvSpPr txBox="1">
            <a:spLocks noChangeArrowheads="1"/>
          </p:cNvSpPr>
          <p:nvPr/>
        </p:nvSpPr>
        <p:spPr bwMode="auto">
          <a:xfrm>
            <a:off x="914400" y="1219200"/>
            <a:ext cx="7924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b="1" dirty="0">
                <a:solidFill>
                  <a:srgbClr val="000000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Optimization of image contrast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Head movement correction (retrospective, prospective) 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Optimization of spatial-temporal resolution 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Optimization of automated segmentations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Validation of segmentations </a:t>
            </a:r>
            <a:r>
              <a:rPr lang="en-US" altLang="es-AR" sz="2400" dirty="0" smtClean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(histology)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Multi-vendor protocol harmonization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…</a:t>
            </a:r>
            <a:endParaRPr lang="es-AR" altLang="es-AR" sz="2000" dirty="0"/>
          </a:p>
        </p:txBody>
      </p:sp>
      <p:sp>
        <p:nvSpPr>
          <p:cNvPr id="4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Structural MRI: Challenges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377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881997"/>
            <a:ext cx="4191000" cy="583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2" name="TextBox 3"/>
          <p:cNvSpPr txBox="1">
            <a:spLocks noChangeArrowheads="1"/>
          </p:cNvSpPr>
          <p:nvPr/>
        </p:nvSpPr>
        <p:spPr bwMode="auto">
          <a:xfrm>
            <a:off x="4901407" y="4816475"/>
            <a:ext cx="4294187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800" b="1" dirty="0">
                <a:solidFill>
                  <a:schemeClr val="bg1"/>
                </a:solidFill>
              </a:rPr>
              <a:t>Lerch et al., Nat Neurosc Rev 2017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800" dirty="0">
                <a:solidFill>
                  <a:schemeClr val="bg1"/>
                </a:solidFill>
              </a:rPr>
              <a:t>(3T, 3D MPRAGE, </a:t>
            </a:r>
            <a:r>
              <a:rPr lang="en-US" altLang="es-AR" sz="1800" dirty="0">
                <a:solidFill>
                  <a:schemeClr val="bg1"/>
                </a:solidFill>
              </a:rPr>
              <a:t>The dura and the cortex. 380µm × 380µm × 1 mm image (average of 7 scans of 9 min each, motion corrected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800" dirty="0">
                <a:solidFill>
                  <a:schemeClr val="bg1"/>
                </a:solidFill>
              </a:rPr>
              <a:t>T1= 900 </a:t>
            </a:r>
            <a:r>
              <a:rPr lang="en-US" altLang="es-AR" sz="1800" dirty="0" err="1">
                <a:solidFill>
                  <a:schemeClr val="bg1"/>
                </a:solidFill>
              </a:rPr>
              <a:t>ms</a:t>
            </a:r>
            <a:r>
              <a:rPr lang="en-US" altLang="es-AR" sz="1800" dirty="0">
                <a:solidFill>
                  <a:schemeClr val="bg1"/>
                </a:solidFill>
              </a:rPr>
              <a:t>; TR = 2,250, TE = 4.35, flip = 9°;  32-channel array</a:t>
            </a:r>
            <a:r>
              <a:rPr lang="it-IT" altLang="es-AR" sz="1800" dirty="0">
                <a:solidFill>
                  <a:schemeClr val="bg1"/>
                </a:solidFill>
              </a:rPr>
              <a:t>) </a:t>
            </a:r>
            <a:endParaRPr lang="es-AR" altLang="es-AR" sz="1800" dirty="0">
              <a:solidFill>
                <a:schemeClr val="bg1"/>
              </a:solidFill>
            </a:endParaRPr>
          </a:p>
        </p:txBody>
      </p:sp>
      <p:sp>
        <p:nvSpPr>
          <p:cNvPr id="7" name="Rettangolo 2"/>
          <p:cNvSpPr/>
          <p:nvPr/>
        </p:nvSpPr>
        <p:spPr>
          <a:xfrm>
            <a:off x="0" y="-76200"/>
            <a:ext cx="9159922" cy="1219200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Anatomical challenge: differentiate gray matter border (pial surface) from dura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40"/>
          <a:stretch>
            <a:fillRect/>
          </a:stretch>
        </p:blipFill>
        <p:spPr bwMode="auto">
          <a:xfrm>
            <a:off x="195641" y="3929321"/>
            <a:ext cx="4441145" cy="210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22905" y="6151330"/>
            <a:ext cx="3990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AR" altLang="es-AR" sz="2000" dirty="0">
                <a:hlinkClick r:id="rId4"/>
              </a:rPr>
              <a:t>https://en.wikipedia.org/wiki/Meninges</a:t>
            </a:r>
            <a:r>
              <a:rPr lang="es-AR" altLang="es-AR" sz="2000" dirty="0"/>
              <a:t> </a:t>
            </a: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0" b="8511"/>
          <a:stretch>
            <a:fillRect/>
          </a:stretch>
        </p:blipFill>
        <p:spPr bwMode="auto">
          <a:xfrm>
            <a:off x="173039" y="1333902"/>
            <a:ext cx="4779962" cy="255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37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Google Shape;519;p48" descr="sj108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47750"/>
            <a:ext cx="38814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Google Shape;520;p48"/>
          <p:cNvSpPr>
            <a:spLocks noChangeArrowheads="1"/>
          </p:cNvSpPr>
          <p:nvPr/>
        </p:nvSpPr>
        <p:spPr bwMode="auto">
          <a:xfrm rot="2820000">
            <a:off x="3114675" y="2790825"/>
            <a:ext cx="762000" cy="1905000"/>
          </a:xfrm>
          <a:prstGeom prst="ellipse">
            <a:avLst/>
          </a:prstGeom>
          <a:noFill/>
          <a:ln w="57150">
            <a:solidFill>
              <a:srgbClr val="FF99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s-AR" altLang="es-AR" sz="2400">
              <a:solidFill>
                <a:srgbClr val="000000"/>
              </a:solidFill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cxnSp>
        <p:nvCxnSpPr>
          <p:cNvPr id="91140" name="Google Shape;521;p48"/>
          <p:cNvCxnSpPr>
            <a:cxnSpLocks noChangeShapeType="1"/>
          </p:cNvCxnSpPr>
          <p:nvPr/>
        </p:nvCxnSpPr>
        <p:spPr bwMode="auto">
          <a:xfrm rot="10800000" flipH="1">
            <a:off x="3762375" y="3895725"/>
            <a:ext cx="1524000" cy="152400"/>
          </a:xfrm>
          <a:prstGeom prst="straightConnector1">
            <a:avLst/>
          </a:prstGeom>
          <a:noFill/>
          <a:ln w="38100">
            <a:solidFill>
              <a:srgbClr val="FF99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141" name="Google Shape;522;p48"/>
          <p:cNvSpPr txBox="1">
            <a:spLocks noChangeArrowheads="1"/>
          </p:cNvSpPr>
          <p:nvPr/>
        </p:nvSpPr>
        <p:spPr bwMode="auto">
          <a:xfrm>
            <a:off x="5322888" y="3632200"/>
            <a:ext cx="28209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ts val="2400"/>
              <a:buFont typeface="Times New Roman" panose="02020603050405020304" pitchFamily="18" charset="0"/>
              <a:buNone/>
            </a:pPr>
            <a:r>
              <a:rPr lang="en-US" altLang="es-AR" sz="24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Dura or Blood Vessel</a:t>
            </a:r>
            <a:endParaRPr lang="es-AR" altLang="es-AR" sz="2000"/>
          </a:p>
          <a:p>
            <a:pPr>
              <a:spcBef>
                <a:spcPct val="0"/>
              </a:spcBef>
              <a:buClr>
                <a:srgbClr val="000000"/>
              </a:buClr>
              <a:buSzPts val="2400"/>
              <a:buFont typeface="Times New Roman" panose="02020603050405020304" pitchFamily="18" charset="0"/>
              <a:buNone/>
            </a:pPr>
            <a:r>
              <a:rPr lang="en-US" altLang="es-AR" sz="24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White/Gray OK, but</a:t>
            </a:r>
            <a:endParaRPr lang="es-AR" altLang="es-AR" sz="2000"/>
          </a:p>
          <a:p>
            <a:pPr>
              <a:spcBef>
                <a:spcPct val="0"/>
              </a:spcBef>
              <a:buClr>
                <a:srgbClr val="000000"/>
              </a:buClr>
              <a:buSzPts val="2400"/>
              <a:buFont typeface="Times New Roman" panose="02020603050405020304" pitchFamily="18" charset="0"/>
              <a:buNone/>
            </a:pPr>
            <a:r>
              <a:rPr lang="en-US" altLang="es-AR" sz="24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Pial Inaccurate</a:t>
            </a:r>
            <a:endParaRPr lang="es-AR" altLang="es-AR" sz="2000"/>
          </a:p>
        </p:txBody>
      </p:sp>
      <p:sp>
        <p:nvSpPr>
          <p:cNvPr id="91143" name="Google Shape;524;p48"/>
          <p:cNvSpPr txBox="1">
            <a:spLocks noChangeArrowheads="1"/>
          </p:cNvSpPr>
          <p:nvPr/>
        </p:nvSpPr>
        <p:spPr bwMode="auto">
          <a:xfrm>
            <a:off x="230412" y="5192713"/>
            <a:ext cx="86995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ts val="2400"/>
              <a:buFont typeface="Times New Roman" panose="02020603050405020304" pitchFamily="18" charset="0"/>
              <a:buNone/>
            </a:pPr>
            <a:r>
              <a:rPr lang="en-US" altLang="es-AR" sz="2400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Dura and GM have extremely similar intensity characteristics on most T1-weighted sequences (but different T2*!).  </a:t>
            </a:r>
            <a:endParaRPr lang="es-AR" altLang="es-AR" sz="2000" dirty="0"/>
          </a:p>
        </p:txBody>
      </p:sp>
      <p:sp>
        <p:nvSpPr>
          <p:cNvPr id="91144" name="Google Shape;525;p48"/>
          <p:cNvSpPr txBox="1">
            <a:spLocks noChangeArrowheads="1"/>
          </p:cNvSpPr>
          <p:nvPr/>
        </p:nvSpPr>
        <p:spPr bwMode="auto">
          <a:xfrm>
            <a:off x="4114800" y="5976937"/>
            <a:ext cx="4616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ts val="2400"/>
              <a:buFont typeface="Times New Roman" panose="02020603050405020304" pitchFamily="18" charset="0"/>
              <a:buNone/>
            </a:pPr>
            <a:r>
              <a:rPr lang="en-US" altLang="es-AR" sz="2400" u="sng" dirty="0">
                <a:solidFill>
                  <a:schemeClr val="hlink"/>
                </a:solidFill>
                <a:cs typeface="Times New Roman" panose="02020603050405020304" pitchFamily="18" charset="0"/>
                <a:sym typeface="Times New Roman" panose="02020603050405020304" pitchFamily="18" charset="0"/>
                <a:hlinkClick r:id="rId4"/>
              </a:rPr>
              <a:t>https://surfer.nmr.mgh.harvard.edu/</a:t>
            </a:r>
            <a:r>
              <a:rPr lang="en-US" altLang="es-AR" sz="2400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s-AR" altLang="es-AR" sz="2000" dirty="0"/>
          </a:p>
        </p:txBody>
      </p:sp>
      <p:sp>
        <p:nvSpPr>
          <p:cNvPr id="91145" name="Rectangle 1"/>
          <p:cNvSpPr>
            <a:spLocks noChangeArrowheads="1"/>
          </p:cNvSpPr>
          <p:nvPr/>
        </p:nvSpPr>
        <p:spPr bwMode="auto">
          <a:xfrm>
            <a:off x="4832350" y="855663"/>
            <a:ext cx="4084638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400" b="1">
                <a:solidFill>
                  <a:srgbClr val="C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Segmentation errors: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s-AR" sz="24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Tissue that is neither white nor gray matter (like blood vessels, dura or pial), get wrongly classified as one of the two just because of similar image intensity values</a:t>
            </a:r>
            <a:endParaRPr lang="es-AR" altLang="es-AR" sz="2400"/>
          </a:p>
        </p:txBody>
      </p:sp>
      <p:sp>
        <p:nvSpPr>
          <p:cNvPr id="10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Pial misplacement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5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14" name="Group 7"/>
          <p:cNvGrpSpPr>
            <a:grpSpLocks/>
          </p:cNvGrpSpPr>
          <p:nvPr/>
        </p:nvGrpSpPr>
        <p:grpSpPr bwMode="auto">
          <a:xfrm>
            <a:off x="857250" y="746125"/>
            <a:ext cx="3906838" cy="2906713"/>
            <a:chOff x="2506170" y="1016796"/>
            <a:chExt cx="3384156" cy="2475384"/>
          </a:xfrm>
        </p:grpSpPr>
        <p:pic>
          <p:nvPicPr>
            <p:cNvPr id="90119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16"/>
            <a:stretch>
              <a:fillRect/>
            </a:stretch>
          </p:blipFill>
          <p:spPr bwMode="auto">
            <a:xfrm>
              <a:off x="2511552" y="1016796"/>
              <a:ext cx="3378774" cy="2475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120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418" b="79018"/>
            <a:stretch>
              <a:fillRect/>
            </a:stretch>
          </p:blipFill>
          <p:spPr bwMode="auto">
            <a:xfrm>
              <a:off x="2506170" y="1016796"/>
              <a:ext cx="1212390" cy="51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0116" name="TextBox 8"/>
          <p:cNvSpPr txBox="1">
            <a:spLocks noChangeArrowheads="1"/>
          </p:cNvSpPr>
          <p:nvPr/>
        </p:nvSpPr>
        <p:spPr bwMode="auto">
          <a:xfrm>
            <a:off x="3319463" y="6129833"/>
            <a:ext cx="407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000" b="1" dirty="0"/>
              <a:t>Missclassification of sulcal vessels as GM</a:t>
            </a:r>
            <a:endParaRPr lang="es-AR" altLang="es-AR" sz="2000" b="1" dirty="0"/>
          </a:p>
        </p:txBody>
      </p:sp>
      <p:pic>
        <p:nvPicPr>
          <p:cNvPr id="90117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1006475"/>
            <a:ext cx="31210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017963"/>
            <a:ext cx="8589962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Gray</a:t>
            </a:r>
            <a:r>
              <a:rPr lang="en-GB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matter segmentation errors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42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Picture 3" descr="G:\My Drive\CIMEC\Teaching\UniTN-2018-2019\LaureaTrienale-Metodi-Indagine-NeurosCognClin\Lectures\Lecture-5-StructuralMRI-Morphometry-I\Screen Shot 2019-05-22 at 10.52.27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2666" r="18613"/>
          <a:stretch>
            <a:fillRect/>
          </a:stretch>
        </p:blipFill>
        <p:spPr bwMode="auto">
          <a:xfrm>
            <a:off x="1579563" y="1282700"/>
            <a:ext cx="3119437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Picture 5" descr="G:\My Drive\CIMEC\Teaching\UniTN-2018-2019\LaureaTrienale-Metodi-Indagine-NeurosCognClin\Lectures\Lecture-5-StructuralMRI-Morphometry-I\Screen Shot 2019-05-22 at 10.52.51 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6" t="24873" r="23740" b="8304"/>
          <a:stretch>
            <a:fillRect/>
          </a:stretch>
        </p:blipFill>
        <p:spPr bwMode="auto">
          <a:xfrm>
            <a:off x="5462588" y="1282700"/>
            <a:ext cx="3206750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TextBox 4"/>
          <p:cNvSpPr txBox="1">
            <a:spLocks noChangeArrowheads="1"/>
          </p:cNvSpPr>
          <p:nvPr/>
        </p:nvSpPr>
        <p:spPr bwMode="auto">
          <a:xfrm>
            <a:off x="1838325" y="5187950"/>
            <a:ext cx="63404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800" b="1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Parts of brain tissue removed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800" b="1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Such errors are ONLY detected by VISUAL quality assurance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800" b="1" u="sng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YOU</a:t>
            </a:r>
            <a:r>
              <a:rPr lang="en-US" altLang="es-AR" sz="1800" b="1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 NEED TO LOOK AT THE DATA AND RESULTS</a:t>
            </a:r>
            <a:endParaRPr lang="it-IT" altLang="es-AR" sz="1800" b="1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Rettangolo 2"/>
          <p:cNvSpPr/>
          <p:nvPr/>
        </p:nvSpPr>
        <p:spPr>
          <a:xfrm>
            <a:off x="-15922" y="-5914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Skull stripping errors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81404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70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Google Shape;603;p57"/>
          <p:cNvSpPr txBox="1">
            <a:spLocks noChangeArrowheads="1"/>
          </p:cNvSpPr>
          <p:nvPr/>
        </p:nvSpPr>
        <p:spPr bwMode="auto">
          <a:xfrm>
            <a:off x="838200" y="1584325"/>
            <a:ext cx="7924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Optimization of image contrast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b="1" dirty="0">
                <a:solidFill>
                  <a:srgbClr val="000000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Head movement correction (retrospective, prospective) 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Optimization of spatial-temporal resolution 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Optimization of automated segmentations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Validation of segmentations (</a:t>
            </a:r>
            <a:r>
              <a:rPr lang="en-US" altLang="es-AR" sz="2400" dirty="0" smtClean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histology</a:t>
            </a: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)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Multi-vendor protocol harmonization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dirty="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…</a:t>
            </a:r>
            <a:endParaRPr lang="es-AR" altLang="es-AR" sz="2000" dirty="0"/>
          </a:p>
        </p:txBody>
      </p:sp>
      <p:sp>
        <p:nvSpPr>
          <p:cNvPr id="4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Structural MRI: Challenges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461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Google Shape;609;p58"/>
          <p:cNvSpPr txBox="1">
            <a:spLocks noChangeArrowheads="1"/>
          </p:cNvSpPr>
          <p:nvPr/>
        </p:nvSpPr>
        <p:spPr bwMode="auto">
          <a:xfrm>
            <a:off x="1437226" y="782435"/>
            <a:ext cx="6172200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857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es-A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Brain morphometry estimates are useful biomarkers</a:t>
            </a:r>
            <a:endParaRPr lang="es-AR" altLang="es-AR" sz="2000" dirty="0"/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es-A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Problem: head motion</a:t>
            </a:r>
            <a:endParaRPr lang="es-AR" altLang="es-AR" sz="2000" dirty="0"/>
          </a:p>
        </p:txBody>
      </p:sp>
      <p:pic>
        <p:nvPicPr>
          <p:cNvPr id="96260" name="Google Shape;610;p58" descr="t1_crappy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20" y="1893520"/>
            <a:ext cx="6351579" cy="2324468"/>
          </a:xfrm>
          <a:prstGeom prst="rect">
            <a:avLst/>
          </a:prstGeom>
          <a:noFill/>
          <a:ln w="9525">
            <a:solidFill>
              <a:srgbClr val="8000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261" name="Google Shape;611;p58"/>
          <p:cNvGrpSpPr>
            <a:grpSpLocks/>
          </p:cNvGrpSpPr>
          <p:nvPr/>
        </p:nvGrpSpPr>
        <p:grpSpPr bwMode="auto">
          <a:xfrm>
            <a:off x="1371600" y="4200525"/>
            <a:ext cx="6400800" cy="2209800"/>
            <a:chOff x="0" y="0"/>
            <a:chExt cx="2147483646" cy="2147483646"/>
          </a:xfrm>
        </p:grpSpPr>
        <p:grpSp>
          <p:nvGrpSpPr>
            <p:cNvPr id="96263" name="Google Shape;612;p58"/>
            <p:cNvGrpSpPr>
              <a:grpSpLocks/>
            </p:cNvGrpSpPr>
            <p:nvPr/>
          </p:nvGrpSpPr>
          <p:grpSpPr bwMode="auto">
            <a:xfrm>
              <a:off x="16513772" y="34970574"/>
              <a:ext cx="2130969874" cy="2112513072"/>
              <a:chOff x="0" y="0"/>
              <a:chExt cx="2147483647" cy="2147483646"/>
            </a:xfrm>
          </p:grpSpPr>
          <p:pic>
            <p:nvPicPr>
              <p:cNvPr id="96268" name="Google Shape;613;p58"/>
              <p:cNvPicPr preferRelativeResize="0"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0" t="5858" r="6371" b="49425"/>
              <a:stretch>
                <a:fillRect/>
              </a:stretch>
            </p:blipFill>
            <p:spPr bwMode="auto">
              <a:xfrm>
                <a:off x="637808768" y="41053340"/>
                <a:ext cx="1509674878" cy="2076540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269" name="Google Shape;614;p58"/>
              <p:cNvPicPr preferRelativeResize="0"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62" t="51015" r="6372" b="2742"/>
              <a:stretch>
                <a:fillRect/>
              </a:stretch>
            </p:blipFill>
            <p:spPr bwMode="auto">
              <a:xfrm>
                <a:off x="0" y="0"/>
                <a:ext cx="630637473" cy="2147483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615" name="Google Shape;615;p58"/>
            <p:cNvCxnSpPr/>
            <p:nvPr/>
          </p:nvCxnSpPr>
          <p:spPr>
            <a:xfrm>
              <a:off x="124853700" y="346368330"/>
              <a:ext cx="60866343" cy="242457831"/>
            </a:xfrm>
            <a:prstGeom prst="straightConnector1">
              <a:avLst/>
            </a:prstGeom>
            <a:noFill/>
            <a:ln w="25400" cap="flat" cmpd="sng">
              <a:solidFill>
                <a:srgbClr val="FFFF00"/>
              </a:solidFill>
              <a:prstDash val="solid"/>
              <a:miter lim="800000"/>
              <a:headEnd type="none" w="med" len="med"/>
              <a:tailEnd type="stealth" w="med" len="med"/>
            </a:ln>
            <a:effectLst>
              <a:outerShdw blurRad="63500" dist="20000" dir="540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616" name="Google Shape;616;p58"/>
            <p:cNvCxnSpPr/>
            <p:nvPr/>
          </p:nvCxnSpPr>
          <p:spPr>
            <a:xfrm>
              <a:off x="825074870" y="415641996"/>
              <a:ext cx="55664105" cy="334822719"/>
            </a:xfrm>
            <a:prstGeom prst="straightConnector1">
              <a:avLst/>
            </a:prstGeom>
            <a:noFill/>
            <a:ln w="25400" cap="flat" cmpd="sng">
              <a:solidFill>
                <a:srgbClr val="FFFF00"/>
              </a:solidFill>
              <a:prstDash val="solid"/>
              <a:miter lim="800000"/>
              <a:headEnd type="none" w="med" len="med"/>
              <a:tailEnd type="stealth" w="med" len="med"/>
            </a:ln>
            <a:effectLst>
              <a:outerShdw blurRad="63500" dist="20000" dir="5400000">
                <a:srgbClr val="000000">
                  <a:alpha val="37647"/>
                </a:srgbClr>
              </a:outerShdw>
            </a:effectLst>
          </p:spPr>
        </p:cxnSp>
        <p:sp>
          <p:nvSpPr>
            <p:cNvPr id="96266" name="Google Shape;617;p58"/>
            <p:cNvSpPr txBox="1">
              <a:spLocks noChangeArrowheads="1"/>
            </p:cNvSpPr>
            <p:nvPr/>
          </p:nvSpPr>
          <p:spPr bwMode="auto">
            <a:xfrm>
              <a:off x="0" y="0"/>
              <a:ext cx="434609786" cy="363740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FFFF00"/>
                </a:buClr>
                <a:buSzPts val="2000"/>
                <a:buFontTx/>
                <a:buNone/>
              </a:pPr>
              <a:r>
                <a:rPr lang="en-US" altLang="es-AR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Ringing</a:t>
              </a:r>
              <a:endParaRPr lang="es-AR" altLang="es-AR" sz="2000" dirty="0"/>
            </a:p>
          </p:txBody>
        </p:sp>
        <p:sp>
          <p:nvSpPr>
            <p:cNvPr id="96267" name="Google Shape;618;p58"/>
            <p:cNvSpPr txBox="1">
              <a:spLocks noChangeArrowheads="1"/>
            </p:cNvSpPr>
            <p:nvPr/>
          </p:nvSpPr>
          <p:spPr bwMode="auto">
            <a:xfrm>
              <a:off x="650854156" y="79880988"/>
              <a:ext cx="397322386" cy="363740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>
                  <a:srgbClr val="FFFF00"/>
                </a:buClr>
                <a:buSzPts val="2000"/>
                <a:buFontTx/>
                <a:buNone/>
              </a:pPr>
              <a:r>
                <a:rPr lang="en-US" altLang="es-AR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Blurring</a:t>
              </a:r>
              <a:endParaRPr lang="es-AR" altLang="es-AR" sz="2000" dirty="0"/>
            </a:p>
          </p:txBody>
        </p:sp>
      </p:grpSp>
      <p:sp>
        <p:nvSpPr>
          <p:cNvPr id="96262" name="Google Shape;619;p58"/>
          <p:cNvSpPr txBox="1">
            <a:spLocks noChangeArrowheads="1"/>
          </p:cNvSpPr>
          <p:nvPr/>
        </p:nvSpPr>
        <p:spPr bwMode="auto">
          <a:xfrm>
            <a:off x="5410200" y="1828800"/>
            <a:ext cx="1055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FFFF00"/>
              </a:buClr>
              <a:buSzPts val="2000"/>
              <a:buFontTx/>
              <a:buNone/>
            </a:pPr>
            <a:r>
              <a:rPr lang="en-US" altLang="es-AR" sz="2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Useful?</a:t>
            </a:r>
            <a:endParaRPr lang="es-AR" altLang="es-AR" sz="2000"/>
          </a:p>
        </p:txBody>
      </p:sp>
      <p:sp>
        <p:nvSpPr>
          <p:cNvPr id="14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Head motion in structural MRI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61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Google Shape;626;p59" descr="An external file that holds a picture, illustration, etc.&#10;Object name is nihms648171f1.jpg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3517900"/>
            <a:ext cx="34163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Google Shape;627;p59" descr="An external file that holds a picture, illustration, etc.&#10;Object name is nihms648171f2.jpg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00"/>
          <a:stretch>
            <a:fillRect/>
          </a:stretch>
        </p:blipFill>
        <p:spPr bwMode="auto">
          <a:xfrm>
            <a:off x="4686300" y="3517900"/>
            <a:ext cx="41656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1"/>
          <p:cNvSpPr>
            <a:spLocks noChangeArrowheads="1"/>
          </p:cNvSpPr>
          <p:nvPr/>
        </p:nvSpPr>
        <p:spPr bwMode="auto">
          <a:xfrm>
            <a:off x="431800" y="3363913"/>
            <a:ext cx="3652838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s-AR" sz="2000" b="1">
                <a:solidFill>
                  <a:srgbClr val="666666"/>
                </a:solidFill>
              </a:rPr>
              <a:t>Different Motion Levels across Motion Types</a:t>
            </a:r>
            <a:endParaRPr lang="es-AR" altLang="es-AR" sz="2000"/>
          </a:p>
        </p:txBody>
      </p:sp>
      <p:pic>
        <p:nvPicPr>
          <p:cNvPr id="99334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990600"/>
            <a:ext cx="4386262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62550" y="1254125"/>
            <a:ext cx="3270250" cy="1600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b="1" dirty="0"/>
              <a:t>Experiment design: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dirty="0"/>
              <a:t>12 healthy adults, 3T MRI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dirty="0"/>
              <a:t>For each subject:</a:t>
            </a:r>
          </a:p>
          <a:p>
            <a:pPr marL="533400" lvl="1" indent="-285750">
              <a:buFont typeface="Courier New" panose="02070309020205020404" pitchFamily="49" charset="0"/>
              <a:buChar char="o"/>
              <a:defRPr/>
            </a:pPr>
            <a:r>
              <a:rPr lang="it-IT" dirty="0"/>
              <a:t>Scan still</a:t>
            </a:r>
          </a:p>
          <a:p>
            <a:pPr marL="533400" lvl="1" indent="-285750">
              <a:buFont typeface="Courier New" panose="02070309020205020404" pitchFamily="49" charset="0"/>
              <a:buChar char="o"/>
              <a:defRPr/>
            </a:pPr>
            <a:r>
              <a:rPr lang="it-IT" dirty="0"/>
              <a:t>Scan during 3 motion conditions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dirty="0"/>
              <a:t>Segment both scans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dirty="0"/>
              <a:t>Quantify morpohmetry changes</a:t>
            </a:r>
            <a:endParaRPr lang="es-AR" dirty="0"/>
          </a:p>
        </p:txBody>
      </p:sp>
      <p:sp>
        <p:nvSpPr>
          <p:cNvPr id="8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Head motion biases morphometry data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25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955675" y="1541463"/>
            <a:ext cx="72891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it-IT" altLang="es-AR" sz="2400" b="1" dirty="0"/>
              <a:t>Brain structure MRI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is a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is image contrast?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How can image contrast be manipulated?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image analyses are common from brain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applications?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challenges?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it-IT" altLang="es-AR" sz="2400" dirty="0"/>
          </a:p>
        </p:txBody>
      </p:sp>
      <p:sp>
        <p:nvSpPr>
          <p:cNvPr id="5" name="Right Arrow 4"/>
          <p:cNvSpPr/>
          <p:nvPr/>
        </p:nvSpPr>
        <p:spPr>
          <a:xfrm>
            <a:off x="593725" y="2743200"/>
            <a:ext cx="722313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6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2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627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838200"/>
            <a:ext cx="41529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6886" r="20741"/>
          <a:stretch>
            <a:fillRect/>
          </a:stretch>
        </p:blipFill>
        <p:spPr bwMode="auto">
          <a:xfrm>
            <a:off x="6002338" y="2613025"/>
            <a:ext cx="305435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1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3009900"/>
            <a:ext cx="59070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35550" y="838200"/>
            <a:ext cx="4021138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t-IT" sz="1400" b="1" dirty="0"/>
              <a:t>Experiment design: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dirty="0"/>
              <a:t>12 healthy adults, 3T MRI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dirty="0"/>
              <a:t>For each subject:</a:t>
            </a:r>
          </a:p>
          <a:p>
            <a:pPr marL="533400" lvl="1" indent="-285750">
              <a:buFont typeface="Courier New" panose="02070309020205020404" pitchFamily="49" charset="0"/>
              <a:buChar char="o"/>
              <a:defRPr/>
            </a:pPr>
            <a:r>
              <a:rPr lang="it-IT" sz="1400" dirty="0"/>
              <a:t>Scan still</a:t>
            </a:r>
          </a:p>
          <a:p>
            <a:pPr marL="533400" lvl="1" indent="-285750">
              <a:buFont typeface="Courier New" panose="02070309020205020404" pitchFamily="49" charset="0"/>
              <a:buChar char="o"/>
              <a:defRPr/>
            </a:pPr>
            <a:r>
              <a:rPr lang="it-IT" sz="1400" dirty="0"/>
              <a:t>Scan during 3 motion conditions (no mc)</a:t>
            </a:r>
          </a:p>
          <a:p>
            <a:pPr marL="533400" lvl="1" indent="-285750">
              <a:buFont typeface="Courier New" panose="02070309020205020404" pitchFamily="49" charset="0"/>
              <a:buChar char="o"/>
              <a:defRPr/>
            </a:pPr>
            <a:r>
              <a:rPr lang="it-IT" sz="1400" dirty="0"/>
              <a:t>Scan during 3 motion conditions (mc)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dirty="0"/>
              <a:t>Segment both scans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dirty="0"/>
              <a:t>Quantify morpohmetry changes</a:t>
            </a:r>
            <a:endParaRPr lang="es-AR" sz="1400" dirty="0"/>
          </a:p>
        </p:txBody>
      </p:sp>
      <p:sp>
        <p:nvSpPr>
          <p:cNvPr id="8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Prospective motion correction reduces biases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00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4062"/>
            <a:ext cx="49530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44725"/>
            <a:ext cx="24765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oogle Shape;694;p66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88" y="2965450"/>
            <a:ext cx="3121025" cy="3335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695;p66"/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073150"/>
            <a:ext cx="3013075" cy="1692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oogle Shape;661;p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326170"/>
              </p:ext>
            </p:extLst>
          </p:nvPr>
        </p:nvGraphicFramePr>
        <p:xfrm>
          <a:off x="215900" y="3328987"/>
          <a:ext cx="4838700" cy="1706880"/>
        </p:xfrm>
        <a:graphic>
          <a:graphicData uri="http://schemas.openxmlformats.org/drawingml/2006/table">
            <a:tbl>
              <a:tblPr/>
              <a:tblGrid>
                <a:gridCol w="1577975">
                  <a:extLst>
                    <a:ext uri="{9D8B030D-6E8A-4147-A177-3AD203B41FA5}">
                      <a16:colId xmlns:a16="http://schemas.microsoft.com/office/drawing/2014/main" val="2277181723"/>
                    </a:ext>
                  </a:extLst>
                </a:gridCol>
                <a:gridCol w="1482725">
                  <a:extLst>
                    <a:ext uri="{9D8B030D-6E8A-4147-A177-3AD203B41FA5}">
                      <a16:colId xmlns:a16="http://schemas.microsoft.com/office/drawing/2014/main" val="2514619684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323972792"/>
                    </a:ext>
                  </a:extLst>
                </a:gridCol>
              </a:tblGrid>
              <a:tr h="4266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262699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Groups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262699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Age (years)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262699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Gender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70637"/>
                  </a:ext>
                </a:extLst>
              </a:tr>
              <a:tr h="4266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262699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HC: n=84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59.6 ± 10.9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M 54/ F 30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094314"/>
                  </a:ext>
                </a:extLst>
              </a:tr>
              <a:tr h="4266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262699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PD: n=124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60.4 ± 9.8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M 77/F 47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815090"/>
                  </a:ext>
                </a:extLst>
              </a:tr>
              <a:tr h="4266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262699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99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Group differences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T=-0.44, p=0.66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600"/>
                        <a:buFont typeface="Times New Roman" panose="02020603050405020304" pitchFamily="18" charset="0"/>
                        <a:buNone/>
                        <a:tabLst/>
                      </a:pPr>
                      <a:r>
                        <a:rPr kumimoji="0" lang="en-US" altLang="es-A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Χ</a:t>
                      </a:r>
                      <a:r>
                        <a:rPr kumimoji="0" lang="en-US" altLang="es-AR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es-A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=0.10, p=0.75</a:t>
                      </a:r>
                      <a:endParaRPr kumimoji="0" lang="es-AR" altLang="es-A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75" marR="68575" marT="0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08168"/>
                  </a:ext>
                </a:extLst>
              </a:tr>
            </a:tbl>
          </a:graphicData>
        </a:graphic>
      </p:graphicFrame>
      <p:sp>
        <p:nvSpPr>
          <p:cNvPr id="8" name="Google Shape;664;p63"/>
          <p:cNvSpPr txBox="1"/>
          <p:nvPr/>
        </p:nvSpPr>
        <p:spPr>
          <a:xfrm>
            <a:off x="0" y="2765425"/>
            <a:ext cx="5741988" cy="43338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pPr>
            <a:r>
              <a:rPr lang="en-US" sz="16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MPRAGE: Parkinson’s Progression Markers Initiative</a:t>
            </a:r>
            <a:endParaRPr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82550" y="5401746"/>
            <a:ext cx="2959100" cy="8617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it-IT" sz="1600" b="1" dirty="0"/>
              <a:t>Motion Metrics evaluated: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600" dirty="0"/>
              <a:t>Average Edge Strength (AES)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600" dirty="0"/>
              <a:t>Image entropy</a:t>
            </a:r>
          </a:p>
        </p:txBody>
      </p:sp>
      <p:sp>
        <p:nvSpPr>
          <p:cNvPr id="10" name="Google Shape;674;p64"/>
          <p:cNvSpPr>
            <a:spLocks noChangeArrowheads="1"/>
          </p:cNvSpPr>
          <p:nvPr/>
        </p:nvSpPr>
        <p:spPr bwMode="auto">
          <a:xfrm>
            <a:off x="3086100" y="5165725"/>
            <a:ext cx="2700338" cy="61753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ts val="1800"/>
              <a:buFont typeface="Times New Roman" panose="02020603050405020304" pitchFamily="18" charset="0"/>
              <a:buNone/>
            </a:pPr>
            <a:r>
              <a:rPr lang="en-US" altLang="es-AR" sz="1800">
                <a:cs typeface="Times New Roman" panose="02020603050405020304" pitchFamily="18" charset="0"/>
                <a:sym typeface="Times New Roman" panose="02020603050405020304" pitchFamily="18" charset="0"/>
              </a:rPr>
              <a:t> </a:t>
            </a:r>
            <a:endParaRPr lang="es-AR" altLang="es-AR" sz="2000"/>
          </a:p>
        </p:txBody>
      </p:sp>
      <p:sp>
        <p:nvSpPr>
          <p:cNvPr id="11" name="Google Shape;683;p65"/>
          <p:cNvSpPr>
            <a:spLocks noChangeArrowheads="1"/>
          </p:cNvSpPr>
          <p:nvPr/>
        </p:nvSpPr>
        <p:spPr bwMode="auto">
          <a:xfrm>
            <a:off x="2895600" y="5853133"/>
            <a:ext cx="1798639" cy="6715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ts val="1800"/>
              <a:buFont typeface="Times New Roman" panose="02020603050405020304" pitchFamily="18" charset="0"/>
              <a:buNone/>
            </a:pPr>
            <a:r>
              <a:rPr lang="en-US" altLang="es-AR" sz="1800">
                <a:cs typeface="Times New Roman" panose="02020603050405020304" pitchFamily="18" charset="0"/>
                <a:sym typeface="Times New Roman" panose="02020603050405020304" pitchFamily="18" charset="0"/>
              </a:rPr>
              <a:t> </a:t>
            </a:r>
            <a:endParaRPr lang="es-AR" altLang="es-AR" sz="2000"/>
          </a:p>
        </p:txBody>
      </p:sp>
      <p:sp>
        <p:nvSpPr>
          <p:cNvPr id="12" name="Google Shape;684;p65"/>
          <p:cNvSpPr>
            <a:spLocks noChangeArrowheads="1"/>
          </p:cNvSpPr>
          <p:nvPr/>
        </p:nvSpPr>
        <p:spPr bwMode="auto">
          <a:xfrm>
            <a:off x="4738689" y="5783262"/>
            <a:ext cx="900112" cy="6889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Pts val="1800"/>
              <a:buFont typeface="Times New Roman" panose="02020603050405020304" pitchFamily="18" charset="0"/>
              <a:buNone/>
            </a:pPr>
            <a:r>
              <a:rPr lang="en-US" altLang="es-AR" sz="1800">
                <a:cs typeface="Times New Roman" panose="02020603050405020304" pitchFamily="18" charset="0"/>
                <a:sym typeface="Times New Roman" panose="02020603050405020304" pitchFamily="18" charset="0"/>
              </a:rPr>
              <a:t> </a:t>
            </a:r>
            <a:endParaRPr lang="es-AR" altLang="es-AR" sz="2000"/>
          </a:p>
        </p:txBody>
      </p:sp>
      <p:sp>
        <p:nvSpPr>
          <p:cNvPr id="13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Estimation motion degree from MPRAGE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22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Google Shape;706;p67"/>
          <p:cNvSpPr txBox="1">
            <a:spLocks noChangeArrowheads="1"/>
          </p:cNvSpPr>
          <p:nvPr/>
        </p:nvSpPr>
        <p:spPr bwMode="auto">
          <a:xfrm>
            <a:off x="838200" y="1584325"/>
            <a:ext cx="7924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Optimization of image contrast</a:t>
            </a:r>
            <a:endParaRPr lang="es-AR" altLang="es-AR" sz="200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Head movement correction (retrospective, prospective) </a:t>
            </a:r>
            <a:endParaRPr lang="es-AR" altLang="es-AR" sz="200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Optimization of spatial-temporal resolution </a:t>
            </a:r>
            <a:endParaRPr lang="es-AR" altLang="es-AR" sz="200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Optimization of automated segmentations</a:t>
            </a:r>
            <a:endParaRPr lang="es-AR" altLang="es-AR" sz="200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CCCCCC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>
                <a:solidFill>
                  <a:srgbClr val="CCCCCC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Validation of segmentations (hystology)</a:t>
            </a:r>
            <a:endParaRPr lang="es-AR" altLang="es-AR" sz="200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 b="1">
                <a:solidFill>
                  <a:srgbClr val="000000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Multi-vendor protocol harmonization</a:t>
            </a:r>
            <a:endParaRPr lang="es-AR" altLang="es-AR" sz="200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2400"/>
              <a:buFont typeface="Times" panose="02020603050405020304" pitchFamily="18" charset="0"/>
              <a:buChar char="•"/>
            </a:pPr>
            <a:r>
              <a:rPr lang="en-US" altLang="es-AR" sz="2400">
                <a:solidFill>
                  <a:srgbClr val="000000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  <a:t>…</a:t>
            </a:r>
            <a:endParaRPr lang="es-AR" altLang="es-AR" sz="2000"/>
          </a:p>
        </p:txBody>
      </p:sp>
      <p:sp>
        <p:nvSpPr>
          <p:cNvPr id="4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Structural MRI: Challenges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380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900" y="801556"/>
            <a:ext cx="6223000" cy="29546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it-IT" sz="1600" b="1" dirty="0" smtClean="0"/>
              <a:t>Pharmacog study findings for structural T1 harmonization</a:t>
            </a:r>
            <a:r>
              <a:rPr lang="it-IT" sz="1600" dirty="0" smtClean="0"/>
              <a:t>:</a:t>
            </a:r>
            <a:endParaRPr lang="it-IT" sz="700" dirty="0"/>
          </a:p>
          <a:p>
            <a:pPr marL="5334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it-IT" sz="1600" dirty="0"/>
              <a:t>Despite MR site variability, vendor sequences + harmonized protocol give good quality automated segmentations </a:t>
            </a:r>
          </a:p>
          <a:p>
            <a:pPr marL="5334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it-IT" sz="1600" dirty="0"/>
              <a:t>Accelerated MPRAGE</a:t>
            </a:r>
            <a:r>
              <a:rPr lang="en-US" sz="1600" dirty="0">
                <a:latin typeface="Arial" charset="0"/>
                <a:sym typeface="Symbol"/>
              </a:rPr>
              <a:t> </a:t>
            </a:r>
            <a:r>
              <a:rPr lang="it-IT" sz="1600" dirty="0"/>
              <a:t> non-accelerated</a:t>
            </a:r>
          </a:p>
          <a:p>
            <a:pPr marL="990600" lvl="2" indent="-2857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it-IT" sz="1200" dirty="0"/>
              <a:t>Time efficient, lower head motion sensitivity</a:t>
            </a:r>
          </a:p>
          <a:p>
            <a:pPr marL="5334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it-IT" sz="1600" dirty="0"/>
              <a:t>Longitudinal Freesurfer (LG) more reliable than </a:t>
            </a:r>
          </a:p>
          <a:p>
            <a:pPr marL="247650">
              <a:lnSpc>
                <a:spcPct val="150000"/>
              </a:lnSpc>
              <a:defRPr/>
            </a:pPr>
            <a:r>
              <a:rPr lang="it-IT" sz="1600" dirty="0"/>
              <a:t>     cross-sectional Freesurfer (CS)</a:t>
            </a:r>
          </a:p>
          <a:p>
            <a:pPr marL="53340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it-IT" sz="1600" dirty="0"/>
              <a:t>Averaging 2 MPRAGE improves hippo. </a:t>
            </a:r>
            <a:r>
              <a:rPr lang="it-IT" sz="1600" dirty="0" smtClean="0"/>
              <a:t>subfields</a:t>
            </a:r>
            <a:endParaRPr lang="it-IT" sz="1600" dirty="0"/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5219700" y="2001982"/>
          <a:ext cx="3886200" cy="2417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8549" name="Picture 2" descr="C:\Users\jorge.jovicich\Documents\Papers\Submitted\Marizzoni et al., Hippo subfields\HumanBrainMapping\PharmaCog_subfields_Figur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r="1608" b="51843"/>
          <a:stretch>
            <a:fillRect/>
          </a:stretch>
        </p:blipFill>
        <p:spPr bwMode="auto">
          <a:xfrm>
            <a:off x="0" y="4221162"/>
            <a:ext cx="64008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0" name="Picture 2" descr="C:\Users\jorge.jovicich\Documents\Papers\Submitted\Marizzoni et al., Hippo subfields\HumanBrainMapping\PharmaCog_subfields_Figure2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9" t="57362" b="26593"/>
          <a:stretch>
            <a:fillRect/>
          </a:stretch>
        </p:blipFill>
        <p:spPr bwMode="auto">
          <a:xfrm>
            <a:off x="6072188" y="4802188"/>
            <a:ext cx="1090612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71198" y="1981200"/>
            <a:ext cx="2784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1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it-IT" sz="12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Absolute % volume  reproducibility error</a:t>
            </a:r>
          </a:p>
        </p:txBody>
      </p:sp>
      <p:sp>
        <p:nvSpPr>
          <p:cNvPr id="108552" name="Rettangolo 4"/>
          <p:cNvSpPr>
            <a:spLocks noChangeArrowheads="1"/>
          </p:cNvSpPr>
          <p:nvPr/>
        </p:nvSpPr>
        <p:spPr bwMode="auto">
          <a:xfrm>
            <a:off x="6456493" y="5795962"/>
            <a:ext cx="26955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it-IT" sz="1400" i="1" dirty="0">
                <a:solidFill>
                  <a:srgbClr val="000099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Jovicich et al., </a:t>
            </a:r>
            <a:r>
              <a:rPr lang="en-GB" altLang="it-IT" sz="1400" i="1" dirty="0" err="1">
                <a:solidFill>
                  <a:srgbClr val="000099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Neuroimage</a:t>
            </a:r>
            <a:r>
              <a:rPr lang="en-GB" altLang="it-IT" sz="1400" i="1" dirty="0">
                <a:solidFill>
                  <a:srgbClr val="000099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2013</a:t>
            </a:r>
          </a:p>
          <a:p>
            <a:pPr eaLnBrk="1" hangingPunct="1">
              <a:spcBef>
                <a:spcPts val="600"/>
              </a:spcBef>
              <a:buFontTx/>
              <a:buNone/>
            </a:pPr>
            <a:r>
              <a:rPr lang="en-GB" altLang="it-IT" sz="1400" i="1" dirty="0" err="1">
                <a:solidFill>
                  <a:srgbClr val="000099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Marizzoni</a:t>
            </a:r>
            <a:r>
              <a:rPr lang="en-GB" altLang="it-IT" sz="1400" i="1" dirty="0">
                <a:solidFill>
                  <a:srgbClr val="000099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et al., </a:t>
            </a:r>
            <a:r>
              <a:rPr lang="en-GB" altLang="it-IT" sz="1400" i="1" dirty="0" err="1">
                <a:solidFill>
                  <a:srgbClr val="000099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Neuroimage</a:t>
            </a:r>
            <a:r>
              <a:rPr lang="en-GB" altLang="it-IT" sz="1400" i="1" dirty="0">
                <a:solidFill>
                  <a:srgbClr val="000099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2015</a:t>
            </a:r>
            <a:endParaRPr lang="en-US" altLang="it-IT" sz="1400" i="1" dirty="0">
              <a:solidFill>
                <a:srgbClr val="000099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Multicentric morphometry optimizations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423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23" y="1540452"/>
            <a:ext cx="720407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Rectangle 5"/>
          <p:cNvSpPr>
            <a:spLocks noChangeArrowheads="1"/>
          </p:cNvSpPr>
          <p:nvPr/>
        </p:nvSpPr>
        <p:spPr bwMode="auto">
          <a:xfrm>
            <a:off x="1752600" y="948185"/>
            <a:ext cx="56736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1800" b="1" dirty="0">
                <a:solidFill>
                  <a:schemeClr val="accent2">
                    <a:lumMod val="75000"/>
                  </a:schemeClr>
                </a:solidFill>
              </a:rPr>
              <a:t>Practical consecuences of reproducibility improvements</a:t>
            </a:r>
            <a:endParaRPr lang="es-AR" altLang="es-AR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9573" name="Rectangle 6"/>
          <p:cNvSpPr>
            <a:spLocks noChangeArrowheads="1"/>
          </p:cNvSpPr>
          <p:nvPr/>
        </p:nvSpPr>
        <p:spPr bwMode="auto">
          <a:xfrm>
            <a:off x="368300" y="5298194"/>
            <a:ext cx="87757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AR" altLang="es-AR" sz="1600" i="1" dirty="0" err="1">
                <a:solidFill>
                  <a:schemeClr val="accent2">
                    <a:lumMod val="75000"/>
                  </a:schemeClr>
                </a:solidFill>
              </a:rPr>
              <a:t>Sample</a:t>
            </a:r>
            <a:r>
              <a:rPr lang="es-AR" altLang="es-AR" sz="16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AR" altLang="es-AR" sz="1600" i="1" dirty="0" err="1">
                <a:solidFill>
                  <a:schemeClr val="accent2">
                    <a:lumMod val="75000"/>
                  </a:schemeClr>
                </a:solidFill>
              </a:rPr>
              <a:t>size</a:t>
            </a:r>
            <a:r>
              <a:rPr lang="es-AR" altLang="es-AR" sz="1600" i="1" dirty="0">
                <a:solidFill>
                  <a:schemeClr val="accent2">
                    <a:lumMod val="75000"/>
                  </a:schemeClr>
                </a:solidFill>
              </a:rPr>
              <a:t> ratio </a:t>
            </a:r>
            <a:r>
              <a:rPr lang="es-AR" altLang="es-AR" sz="1600" i="1" dirty="0" err="1">
                <a:solidFill>
                  <a:schemeClr val="accent2">
                    <a:lumMod val="75000"/>
                  </a:schemeClr>
                </a:solidFill>
              </a:rPr>
              <a:t>needed</a:t>
            </a:r>
            <a:r>
              <a:rPr lang="es-AR" altLang="es-AR" sz="1600" i="1" dirty="0">
                <a:solidFill>
                  <a:schemeClr val="accent2">
                    <a:lumMod val="75000"/>
                  </a:schemeClr>
                </a:solidFill>
              </a:rPr>
              <a:t> to </a:t>
            </a:r>
            <a:r>
              <a:rPr lang="es-AR" altLang="es-AR" sz="1600" i="1" dirty="0" err="1">
                <a:solidFill>
                  <a:schemeClr val="accent2">
                    <a:lumMod val="75000"/>
                  </a:schemeClr>
                </a:solidFill>
              </a:rPr>
              <a:t>have</a:t>
            </a:r>
            <a:r>
              <a:rPr lang="es-AR" altLang="es-AR" sz="16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AR" altLang="es-AR" sz="1600" i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es-AR" altLang="es-AR" sz="16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AR" altLang="es-AR" sz="1600" i="1" dirty="0" err="1">
                <a:solidFill>
                  <a:schemeClr val="accent2">
                    <a:lumMod val="75000"/>
                  </a:schemeClr>
                </a:solidFill>
              </a:rPr>
              <a:t>same</a:t>
            </a:r>
            <a:r>
              <a:rPr lang="es-AR" altLang="es-AR" sz="16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AR" altLang="es-AR" sz="1600" i="1" dirty="0" err="1">
                <a:solidFill>
                  <a:schemeClr val="accent2">
                    <a:lumMod val="75000"/>
                  </a:schemeClr>
                </a:solidFill>
              </a:rPr>
              <a:t>power</a:t>
            </a:r>
            <a:r>
              <a:rPr lang="es-AR" altLang="es-AR" sz="16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AR" altLang="es-AR" sz="1600" i="1" dirty="0" err="1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es-AR" altLang="es-AR" sz="16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AR" altLang="es-AR" sz="1600" i="1" dirty="0" err="1">
                <a:solidFill>
                  <a:schemeClr val="accent2">
                    <a:lumMod val="75000"/>
                  </a:schemeClr>
                </a:solidFill>
              </a:rPr>
              <a:t>using</a:t>
            </a:r>
            <a:r>
              <a:rPr lang="es-AR" altLang="es-AR" sz="1600" i="1" dirty="0">
                <a:solidFill>
                  <a:schemeClr val="accent2">
                    <a:lumMod val="75000"/>
                  </a:schemeClr>
                </a:solidFill>
              </a:rPr>
              <a:t> LG </a:t>
            </a:r>
            <a:r>
              <a:rPr lang="es-AR" altLang="es-AR" sz="1600" i="1" dirty="0" err="1">
                <a:solidFill>
                  <a:schemeClr val="accent2">
                    <a:lumMod val="75000"/>
                  </a:schemeClr>
                </a:solidFill>
              </a:rPr>
              <a:t>instead</a:t>
            </a:r>
            <a:r>
              <a:rPr lang="es-AR" altLang="es-AR" sz="1600" i="1" dirty="0">
                <a:solidFill>
                  <a:schemeClr val="accent2">
                    <a:lumMod val="75000"/>
                  </a:schemeClr>
                </a:solidFill>
              </a:rPr>
              <a:t> of CS </a:t>
            </a:r>
            <a:r>
              <a:rPr lang="es-AR" altLang="es-AR" sz="1600" i="1" dirty="0" err="1">
                <a:solidFill>
                  <a:schemeClr val="accent2">
                    <a:lumMod val="75000"/>
                  </a:schemeClr>
                </a:solidFill>
              </a:rPr>
              <a:t>stream</a:t>
            </a:r>
            <a:r>
              <a:rPr lang="es-AR" altLang="es-AR" sz="1600" dirty="0"/>
              <a:t>. </a:t>
            </a:r>
            <a:r>
              <a:rPr lang="es-AR" altLang="es-AR" sz="1600" dirty="0" err="1"/>
              <a:t>The</a:t>
            </a:r>
            <a:r>
              <a:rPr lang="es-AR" altLang="es-AR" sz="1600" dirty="0"/>
              <a:t> </a:t>
            </a:r>
            <a:r>
              <a:rPr lang="es-AR" altLang="es-AR" sz="1600" dirty="0" err="1"/>
              <a:t>percentage</a:t>
            </a:r>
            <a:r>
              <a:rPr lang="es-AR" altLang="es-AR" sz="1600" dirty="0"/>
              <a:t> of </a:t>
            </a:r>
            <a:r>
              <a:rPr lang="es-AR" altLang="es-AR" sz="1600" dirty="0" err="1"/>
              <a:t>subjects</a:t>
            </a:r>
            <a:r>
              <a:rPr lang="es-AR" altLang="es-AR" sz="1600" dirty="0"/>
              <a:t> </a:t>
            </a:r>
            <a:r>
              <a:rPr lang="es-AR" altLang="es-AR" sz="1600" dirty="0" err="1"/>
              <a:t>needed</a:t>
            </a:r>
            <a:r>
              <a:rPr lang="es-AR" altLang="es-AR" sz="1600" dirty="0"/>
              <a:t> </a:t>
            </a:r>
            <a:r>
              <a:rPr lang="es-AR" altLang="es-AR" sz="1600" dirty="0" err="1"/>
              <a:t>is</a:t>
            </a:r>
            <a:r>
              <a:rPr lang="es-AR" altLang="es-AR" sz="1600" dirty="0"/>
              <a:t> </a:t>
            </a:r>
            <a:r>
              <a:rPr lang="es-AR" altLang="es-AR" sz="1600" dirty="0" err="1"/>
              <a:t>less</a:t>
            </a:r>
            <a:r>
              <a:rPr lang="es-AR" altLang="es-AR" sz="1600" dirty="0"/>
              <a:t> </a:t>
            </a:r>
            <a:r>
              <a:rPr lang="es-AR" altLang="es-AR" sz="1600" dirty="0" err="1"/>
              <a:t>than</a:t>
            </a:r>
            <a:r>
              <a:rPr lang="es-AR" altLang="es-AR" sz="1600" dirty="0"/>
              <a:t> 50% </a:t>
            </a:r>
            <a:r>
              <a:rPr lang="es-AR" altLang="es-AR" sz="1600" dirty="0" err="1" smtClean="0"/>
              <a:t>for</a:t>
            </a:r>
            <a:r>
              <a:rPr lang="es-AR" altLang="es-AR" sz="1600" dirty="0" smtClean="0"/>
              <a:t> </a:t>
            </a:r>
            <a:r>
              <a:rPr lang="es-AR" altLang="es-AR" sz="1600" dirty="0" err="1" smtClean="0"/>
              <a:t>most</a:t>
            </a:r>
            <a:r>
              <a:rPr lang="es-AR" altLang="es-AR" sz="1600" dirty="0" smtClean="0"/>
              <a:t> </a:t>
            </a:r>
            <a:r>
              <a:rPr lang="es-AR" altLang="es-AR" sz="1600" dirty="0"/>
              <a:t>of </a:t>
            </a:r>
            <a:r>
              <a:rPr lang="es-AR" altLang="es-AR" sz="1600" dirty="0" err="1"/>
              <a:t>the</a:t>
            </a:r>
            <a:r>
              <a:rPr lang="es-AR" altLang="es-AR" sz="1600" dirty="0"/>
              <a:t> </a:t>
            </a:r>
            <a:r>
              <a:rPr lang="es-AR" altLang="es-AR" sz="1600" dirty="0" err="1"/>
              <a:t>structures</a:t>
            </a:r>
            <a:r>
              <a:rPr lang="es-AR" altLang="es-AR" sz="1600" dirty="0"/>
              <a:t> </a:t>
            </a:r>
            <a:r>
              <a:rPr lang="es-AR" altLang="es-AR" sz="1600" dirty="0" err="1"/>
              <a:t>considered</a:t>
            </a:r>
            <a:r>
              <a:rPr lang="es-AR" altLang="es-AR" sz="1600" dirty="0" smtClean="0"/>
              <a:t>.</a:t>
            </a:r>
          </a:p>
          <a:p>
            <a:pPr>
              <a:spcBef>
                <a:spcPct val="0"/>
              </a:spcBef>
              <a:buFontTx/>
              <a:buNone/>
            </a:pPr>
            <a:endParaRPr lang="es-AR" altLang="es-AR" sz="1400" dirty="0"/>
          </a:p>
          <a:p>
            <a:pPr>
              <a:spcBef>
                <a:spcPct val="0"/>
              </a:spcBef>
              <a:buFontTx/>
              <a:buNone/>
            </a:pPr>
            <a:r>
              <a:rPr lang="es-AR" altLang="es-AR" sz="1600" dirty="0" err="1"/>
              <a:t>Left</a:t>
            </a:r>
            <a:r>
              <a:rPr lang="es-AR" altLang="es-AR" sz="1600" dirty="0"/>
              <a:t> and </a:t>
            </a:r>
            <a:r>
              <a:rPr lang="es-AR" altLang="es-AR" sz="1600" dirty="0" err="1"/>
              <a:t>right</a:t>
            </a:r>
            <a:r>
              <a:rPr lang="es-AR" altLang="es-AR" sz="1600" dirty="0"/>
              <a:t> </a:t>
            </a:r>
            <a:r>
              <a:rPr lang="es-AR" altLang="es-AR" sz="1600" dirty="0" err="1"/>
              <a:t>hemispheric</a:t>
            </a:r>
            <a:r>
              <a:rPr lang="es-AR" altLang="es-AR" sz="1600" dirty="0"/>
              <a:t> </a:t>
            </a:r>
            <a:r>
              <a:rPr lang="es-AR" altLang="es-AR" sz="1600" dirty="0" err="1"/>
              <a:t>structure</a:t>
            </a:r>
            <a:r>
              <a:rPr lang="es-AR" altLang="es-AR" sz="1600" dirty="0"/>
              <a:t> </a:t>
            </a:r>
            <a:r>
              <a:rPr lang="es-AR" altLang="es-AR" sz="1600" dirty="0" err="1"/>
              <a:t>labels</a:t>
            </a:r>
            <a:r>
              <a:rPr lang="es-AR" altLang="es-AR" sz="1600" dirty="0"/>
              <a:t> are: Hp = </a:t>
            </a:r>
            <a:r>
              <a:rPr lang="es-AR" altLang="es-AR" sz="1600" dirty="0" err="1"/>
              <a:t>hippocampus</a:t>
            </a:r>
            <a:r>
              <a:rPr lang="es-AR" altLang="es-AR" sz="1600" dirty="0"/>
              <a:t>, Amy = </a:t>
            </a:r>
            <a:r>
              <a:rPr lang="es-AR" altLang="es-AR" sz="1600" dirty="0" err="1"/>
              <a:t>amygdala</a:t>
            </a:r>
            <a:r>
              <a:rPr lang="es-AR" altLang="es-AR" sz="1600" dirty="0"/>
              <a:t>, </a:t>
            </a:r>
            <a:r>
              <a:rPr lang="es-AR" altLang="es-AR" sz="1600" dirty="0" err="1"/>
              <a:t>Cau</a:t>
            </a:r>
            <a:r>
              <a:rPr lang="es-AR" altLang="es-AR" sz="1600" dirty="0"/>
              <a:t> = </a:t>
            </a:r>
            <a:r>
              <a:rPr lang="es-AR" altLang="es-AR" sz="1600" dirty="0" err="1"/>
              <a:t>caudate</a:t>
            </a:r>
            <a:r>
              <a:rPr lang="es-AR" altLang="es-AR" sz="1600" dirty="0"/>
              <a:t>, </a:t>
            </a:r>
            <a:r>
              <a:rPr lang="es-AR" altLang="es-AR" sz="1600" dirty="0" err="1"/>
              <a:t>Put</a:t>
            </a:r>
            <a:r>
              <a:rPr lang="es-AR" altLang="es-AR" sz="1600" dirty="0"/>
              <a:t> = </a:t>
            </a:r>
            <a:r>
              <a:rPr lang="es-AR" altLang="es-AR" sz="1600" dirty="0" err="1"/>
              <a:t>putamen</a:t>
            </a:r>
            <a:r>
              <a:rPr lang="es-AR" altLang="es-AR" sz="1600" dirty="0"/>
              <a:t>, Pal = </a:t>
            </a:r>
            <a:r>
              <a:rPr lang="es-AR" altLang="es-AR" sz="1600" dirty="0" err="1"/>
              <a:t>pallidum</a:t>
            </a:r>
            <a:r>
              <a:rPr lang="es-AR" altLang="es-AR" sz="1600" dirty="0"/>
              <a:t>, </a:t>
            </a:r>
            <a:r>
              <a:rPr lang="es-AR" altLang="es-AR" sz="1600" dirty="0" err="1"/>
              <a:t>Thal</a:t>
            </a:r>
            <a:r>
              <a:rPr lang="es-AR" altLang="es-AR" sz="1600" dirty="0"/>
              <a:t> = </a:t>
            </a:r>
            <a:r>
              <a:rPr lang="es-AR" altLang="es-AR" sz="1600" dirty="0" err="1"/>
              <a:t>thalamus</a:t>
            </a:r>
            <a:r>
              <a:rPr lang="es-AR" altLang="es-AR" sz="1600" dirty="0"/>
              <a:t> and </a:t>
            </a:r>
            <a:r>
              <a:rPr lang="es-AR" altLang="es-AR" sz="1600" dirty="0" err="1"/>
              <a:t>Ent</a:t>
            </a:r>
            <a:r>
              <a:rPr lang="es-AR" altLang="es-AR" sz="1600" dirty="0"/>
              <a:t> = </a:t>
            </a:r>
            <a:r>
              <a:rPr lang="es-AR" altLang="es-AR" sz="1600" dirty="0" err="1"/>
              <a:t>entorhinal</a:t>
            </a:r>
            <a:r>
              <a:rPr lang="es-AR" altLang="es-AR" sz="1600" dirty="0"/>
              <a:t> </a:t>
            </a:r>
            <a:r>
              <a:rPr lang="es-AR" altLang="es-AR" sz="1600" dirty="0" err="1"/>
              <a:t>cortex</a:t>
            </a:r>
            <a:r>
              <a:rPr lang="es-AR" altLang="es-AR" sz="1600" dirty="0"/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Multicentric morphometry optimizations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64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955675" y="1541463"/>
            <a:ext cx="728917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it-IT" altLang="es-AR" sz="2400" b="1" dirty="0"/>
              <a:t>Brain structure MRI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is a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is image contrast?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How can image contrast be manipulated?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 smtClean="0"/>
              <a:t>What </a:t>
            </a:r>
            <a:r>
              <a:rPr lang="it-IT" altLang="es-AR" sz="2000" dirty="0"/>
              <a:t>image analyses are common from brain structural MRI?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applications?</a:t>
            </a:r>
          </a:p>
          <a:p>
            <a:pPr lvl="1">
              <a:lnSpc>
                <a:spcPct val="1500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it-IT" altLang="es-AR" sz="2000" dirty="0"/>
              <a:t>What are some structural MRI challenges?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it-IT" altLang="es-AR" sz="2400" dirty="0"/>
          </a:p>
        </p:txBody>
      </p:sp>
      <p:sp>
        <p:nvSpPr>
          <p:cNvPr id="6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2 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164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70" name="Google Shape;822;p76"/>
          <p:cNvGrpSpPr>
            <a:grpSpLocks/>
          </p:cNvGrpSpPr>
          <p:nvPr/>
        </p:nvGrpSpPr>
        <p:grpSpPr bwMode="auto">
          <a:xfrm>
            <a:off x="250825" y="1338263"/>
            <a:ext cx="4321175" cy="2800350"/>
            <a:chOff x="0" y="0"/>
            <a:chExt cx="2147483647" cy="2147483647"/>
          </a:xfrm>
        </p:grpSpPr>
        <p:sp>
          <p:nvSpPr>
            <p:cNvPr id="109576" name="Google Shape;823;p76"/>
            <p:cNvSpPr>
              <a:spLocks noChangeAspect="1" noChangeArrowheads="1"/>
            </p:cNvSpPr>
            <p:nvPr/>
          </p:nvSpPr>
          <p:spPr bwMode="auto">
            <a:xfrm>
              <a:off x="0" y="0"/>
              <a:ext cx="2147483647" cy="1956806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9577" name="Google Shape;824;p76"/>
            <p:cNvSpPr>
              <a:spLocks noChangeAspect="1" noChangeArrowheads="1"/>
            </p:cNvSpPr>
            <p:nvPr/>
          </p:nvSpPr>
          <p:spPr bwMode="auto">
            <a:xfrm>
              <a:off x="74294936" y="1912804869"/>
              <a:ext cx="2034251476" cy="234678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109572" name="Google Shape;826;p76"/>
          <p:cNvSpPr>
            <a:spLocks noChangeAspect="1" noChangeArrowheads="1"/>
          </p:cNvSpPr>
          <p:nvPr/>
        </p:nvSpPr>
        <p:spPr bwMode="auto">
          <a:xfrm>
            <a:off x="5292725" y="1258888"/>
            <a:ext cx="345598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09573" name="Google Shape;827;p76"/>
          <p:cNvSpPr txBox="1">
            <a:spLocks noChangeArrowheads="1"/>
          </p:cNvSpPr>
          <p:nvPr/>
        </p:nvSpPr>
        <p:spPr bwMode="auto">
          <a:xfrm>
            <a:off x="4713288" y="4054475"/>
            <a:ext cx="44831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ts val="1200"/>
              <a:buFont typeface="Times New Roman" panose="02020603050405020304" pitchFamily="18" charset="0"/>
              <a:buNone/>
            </a:pPr>
            <a:r>
              <a:rPr lang="en-US" altLang="es-AR" sz="1200" u="sng">
                <a:solidFill>
                  <a:schemeClr val="hlink"/>
                </a:solidFill>
                <a:cs typeface="Times New Roman" panose="02020603050405020304" pitchFamily="18" charset="0"/>
                <a:sym typeface="Times New Roman" panose="02020603050405020304" pitchFamily="18" charset="0"/>
                <a:hlinkClick r:id="rId3"/>
              </a:rPr>
              <a:t>https://www.sciencedirect.com/journal/neuroimage/vol/170/suppl/C</a:t>
            </a:r>
            <a:r>
              <a:rPr lang="en-US" altLang="es-AR" sz="12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s-AR" altLang="es-AR" sz="2000"/>
          </a:p>
        </p:txBody>
      </p:sp>
      <p:sp>
        <p:nvSpPr>
          <p:cNvPr id="109574" name="Google Shape;828;p76"/>
          <p:cNvSpPr txBox="1">
            <a:spLocks noChangeArrowheads="1"/>
          </p:cNvSpPr>
          <p:nvPr/>
        </p:nvSpPr>
        <p:spPr bwMode="auto">
          <a:xfrm>
            <a:off x="4468813" y="4486275"/>
            <a:ext cx="47434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SzPts val="1600"/>
              <a:buFont typeface="Times New Roman" panose="02020603050405020304" pitchFamily="18" charset="0"/>
              <a:buChar char="•"/>
            </a:pPr>
            <a:r>
              <a:rPr lang="en-US" altLang="es-AR" sz="16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Functional connectivity parcellation (9)</a:t>
            </a:r>
            <a:endParaRPr lang="es-AR" altLang="es-AR" sz="2000"/>
          </a:p>
          <a:p>
            <a:pPr>
              <a:spcBef>
                <a:spcPct val="0"/>
              </a:spcBef>
              <a:buClr>
                <a:srgbClr val="000000"/>
              </a:buClr>
              <a:buSzPts val="1600"/>
              <a:buFont typeface="Times New Roman" panose="02020603050405020304" pitchFamily="18" charset="0"/>
              <a:buChar char="•"/>
            </a:pPr>
            <a:r>
              <a:rPr lang="en-US" altLang="es-AR" sz="16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Segmentation of different structures (9)</a:t>
            </a:r>
            <a:endParaRPr lang="es-AR" altLang="es-AR" sz="2000"/>
          </a:p>
          <a:p>
            <a:pPr>
              <a:spcBef>
                <a:spcPct val="0"/>
              </a:spcBef>
              <a:buClr>
                <a:srgbClr val="000000"/>
              </a:buClr>
              <a:buSzPts val="1600"/>
              <a:buFont typeface="Times New Roman" panose="02020603050405020304" pitchFamily="18" charset="0"/>
              <a:buChar char="•"/>
            </a:pPr>
            <a:r>
              <a:rPr lang="en-US" altLang="es-AR" sz="16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Atlas of (sub)cortical cytoarchitectonics areas (3)</a:t>
            </a:r>
            <a:endParaRPr lang="es-AR" altLang="es-AR" sz="2000"/>
          </a:p>
          <a:p>
            <a:pPr>
              <a:spcBef>
                <a:spcPct val="0"/>
              </a:spcBef>
              <a:buClr>
                <a:srgbClr val="000000"/>
              </a:buClr>
              <a:buSzPts val="1600"/>
              <a:buFont typeface="Times New Roman" panose="02020603050405020304" pitchFamily="18" charset="0"/>
              <a:buChar char="•"/>
            </a:pPr>
            <a:r>
              <a:rPr lang="en-US" altLang="es-AR" sz="16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White matter bundles (4)</a:t>
            </a:r>
            <a:endParaRPr lang="es-AR" altLang="es-AR" sz="2000"/>
          </a:p>
          <a:p>
            <a:pPr>
              <a:spcBef>
                <a:spcPct val="0"/>
              </a:spcBef>
              <a:buClr>
                <a:srgbClr val="000000"/>
              </a:buClr>
              <a:buSzPts val="1600"/>
              <a:buFont typeface="Times New Roman" panose="02020603050405020304" pitchFamily="18" charset="0"/>
              <a:buChar char="•"/>
            </a:pPr>
            <a:r>
              <a:rPr lang="en-US" altLang="es-AR" sz="16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Quality of cortical models (3)</a:t>
            </a:r>
            <a:endParaRPr lang="es-AR" altLang="es-AR" sz="2000"/>
          </a:p>
          <a:p>
            <a:pPr>
              <a:spcBef>
                <a:spcPct val="0"/>
              </a:spcBef>
              <a:buClr>
                <a:srgbClr val="000000"/>
              </a:buClr>
              <a:buSzPts val="1600"/>
              <a:buFont typeface="Times New Roman" panose="02020603050405020304" pitchFamily="18" charset="0"/>
              <a:buChar char="•"/>
            </a:pPr>
            <a:r>
              <a:rPr lang="en-US" altLang="es-AR" sz="16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Multi-modality (task) areal parcellation (5)</a:t>
            </a:r>
            <a:endParaRPr lang="es-AR" altLang="es-AR" sz="2000"/>
          </a:p>
          <a:p>
            <a:pPr>
              <a:spcBef>
                <a:spcPct val="0"/>
              </a:spcBef>
              <a:buClr>
                <a:srgbClr val="000000"/>
              </a:buClr>
              <a:buSzPts val="1600"/>
              <a:buFont typeface="Times New Roman" panose="02020603050405020304" pitchFamily="18" charset="0"/>
              <a:buChar char="•"/>
            </a:pPr>
            <a:r>
              <a:rPr lang="en-US" altLang="es-AR" sz="160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Automated segmentation of structural MRI data (5)</a:t>
            </a:r>
            <a:endParaRPr lang="es-AR" altLang="es-AR" sz="2000"/>
          </a:p>
        </p:txBody>
      </p:sp>
      <p:sp>
        <p:nvSpPr>
          <p:cNvPr id="109575" name="Google Shape;829;p76"/>
          <p:cNvSpPr txBox="1">
            <a:spLocks noChangeArrowheads="1"/>
          </p:cNvSpPr>
          <p:nvPr/>
        </p:nvSpPr>
        <p:spPr bwMode="auto">
          <a:xfrm>
            <a:off x="83986" y="4405609"/>
            <a:ext cx="4468813" cy="178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</a:pPr>
            <a:r>
              <a:rPr lang="en-US" altLang="es-AR" sz="1400" b="1" dirty="0" smtClean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Free brain segmentation software </a:t>
            </a:r>
            <a:r>
              <a:rPr lang="en-US" altLang="es-AR" sz="1400" b="1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tools include: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</a:pPr>
            <a:r>
              <a:rPr lang="en-US" altLang="es-AR" sz="1400" dirty="0" err="1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Freesurfer</a:t>
            </a:r>
            <a:r>
              <a:rPr lang="en-US" altLang="es-AR" sz="1400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:  </a:t>
            </a:r>
            <a:r>
              <a:rPr lang="en-US" altLang="es-AR" sz="1400" u="sng" dirty="0">
                <a:solidFill>
                  <a:schemeClr val="hlink"/>
                </a:solidFill>
                <a:cs typeface="Times New Roman" panose="02020603050405020304" pitchFamily="18" charset="0"/>
                <a:sym typeface="Times New Roman" panose="02020603050405020304" pitchFamily="18" charset="0"/>
                <a:hlinkClick r:id="rId4"/>
              </a:rPr>
              <a:t>https://surfer.nmr.mgh.harvard.edu/fswiki</a:t>
            </a:r>
            <a:r>
              <a:rPr lang="en-US" altLang="es-AR" sz="1400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  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</a:pPr>
            <a:r>
              <a:rPr lang="en-US" altLang="es-AR" sz="1400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SPM: </a:t>
            </a:r>
            <a:r>
              <a:rPr lang="en-US" altLang="es-AR" sz="1400" u="sng" dirty="0">
                <a:solidFill>
                  <a:schemeClr val="hlink"/>
                </a:solidFill>
                <a:cs typeface="Times New Roman" panose="02020603050405020304" pitchFamily="18" charset="0"/>
                <a:sym typeface="Times New Roman" panose="02020603050405020304" pitchFamily="18" charset="0"/>
                <a:hlinkClick r:id="rId5"/>
              </a:rPr>
              <a:t>https://www.fil.ion.ucl.ac.uk/spm/</a:t>
            </a:r>
            <a:r>
              <a:rPr lang="en-US" altLang="es-AR" sz="1400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  </a:t>
            </a:r>
            <a:endParaRPr lang="es-AR" altLang="es-AR" sz="2000" dirty="0"/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</a:pPr>
            <a:r>
              <a:rPr lang="en-US" altLang="es-AR" sz="1400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ANTS: </a:t>
            </a:r>
            <a:r>
              <a:rPr lang="en-US" altLang="es-AR" sz="1400" u="sng" dirty="0">
                <a:solidFill>
                  <a:schemeClr val="hlink"/>
                </a:solidFill>
                <a:cs typeface="Times New Roman" panose="02020603050405020304" pitchFamily="18" charset="0"/>
                <a:sym typeface="Times New Roman" panose="02020603050405020304" pitchFamily="18" charset="0"/>
                <a:hlinkClick r:id="rId6"/>
              </a:rPr>
              <a:t>http://stnava.github.io/ANTs/</a:t>
            </a:r>
            <a:r>
              <a:rPr lang="en-US" altLang="es-AR" sz="1400" dirty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endParaRPr lang="en-US" altLang="es-AR" sz="1400" dirty="0" smtClean="0">
              <a:solidFill>
                <a:srgbClr val="000000"/>
              </a:solidFill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None/>
            </a:pPr>
            <a:r>
              <a:rPr lang="en-US" altLang="es-AR" sz="1400" dirty="0" smtClean="0">
                <a:solidFill>
                  <a:srgbClr val="000000"/>
                </a:solidFill>
                <a:cs typeface="Times New Roman" panose="02020603050405020304" pitchFamily="18" charset="0"/>
                <a:sym typeface="Times New Roman" panose="02020603050405020304" pitchFamily="18" charset="0"/>
              </a:rPr>
              <a:t>FSL: </a:t>
            </a:r>
            <a:r>
              <a:rPr lang="es-AR" sz="1400" dirty="0">
                <a:hlinkClick r:id="rId7"/>
              </a:rPr>
              <a:t>https://</a:t>
            </a:r>
            <a:r>
              <a:rPr lang="es-AR" sz="1400" dirty="0" smtClean="0">
                <a:hlinkClick r:id="rId7"/>
              </a:rPr>
              <a:t>fsl.fmrib.ox.ac.uk/fsl/fslwiki/FAST</a:t>
            </a:r>
            <a:r>
              <a:rPr lang="es-AR" sz="1400" dirty="0" smtClean="0"/>
              <a:t> </a:t>
            </a:r>
            <a:endParaRPr lang="es-AR" altLang="es-AR" sz="2000" dirty="0"/>
          </a:p>
        </p:txBody>
      </p:sp>
      <p:grpSp>
        <p:nvGrpSpPr>
          <p:cNvPr id="10" name="Google Shape;822;p76"/>
          <p:cNvGrpSpPr>
            <a:grpSpLocks/>
          </p:cNvGrpSpPr>
          <p:nvPr/>
        </p:nvGrpSpPr>
        <p:grpSpPr bwMode="auto">
          <a:xfrm>
            <a:off x="164671" y="1411288"/>
            <a:ext cx="4321175" cy="2800350"/>
            <a:chOff x="0" y="0"/>
            <a:chExt cx="2147483647" cy="2147483647"/>
          </a:xfrm>
        </p:grpSpPr>
        <p:pic>
          <p:nvPicPr>
            <p:cNvPr id="11" name="Google Shape;823;p76"/>
            <p:cNvPicPr preferRelativeResize="0"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80" t="7661" r="13628" b="44411"/>
            <a:stretch>
              <a:fillRect/>
            </a:stretch>
          </p:blipFill>
          <p:spPr bwMode="auto">
            <a:xfrm>
              <a:off x="0" y="0"/>
              <a:ext cx="2147483647" cy="1956806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Google Shape;824;p76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9" t="76912" r="20386" b="18559"/>
            <a:stretch>
              <a:fillRect/>
            </a:stretch>
          </p:blipFill>
          <p:spPr bwMode="auto">
            <a:xfrm>
              <a:off x="74294936" y="1912804869"/>
              <a:ext cx="2034251476" cy="234678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Google Shape;826;p76"/>
          <p:cNvPicPr preferRelativeResize="0"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t="27962" r="66534" b="27138"/>
          <a:stretch>
            <a:fillRect/>
          </a:stretch>
        </p:blipFill>
        <p:spPr bwMode="auto">
          <a:xfrm>
            <a:off x="5275059" y="1066235"/>
            <a:ext cx="345598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tangolo 2"/>
          <p:cNvSpPr/>
          <p:nvPr/>
        </p:nvSpPr>
        <p:spPr>
          <a:xfrm>
            <a:off x="0" y="-76200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Complementary reading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39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402050" y="1270915"/>
            <a:ext cx="22899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Image </a:t>
            </a:r>
            <a:r>
              <a:rPr lang="it-IT" dirty="0"/>
              <a:t>&amp; Contrast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3927" y="1600200"/>
            <a:ext cx="2087562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NMR Signal </a:t>
            </a:r>
            <a:r>
              <a:rPr lang="it-IT" dirty="0"/>
              <a:t>origin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4734" y="1981200"/>
            <a:ext cx="19022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Spatial encoding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gradients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Pulse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sequences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489" y="2260600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23135" y="1608843"/>
            <a:ext cx="20891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Safety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2293203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9229" y="4490151"/>
            <a:ext cx="230505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Structural MRI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33872" y="4534491"/>
            <a:ext cx="2129128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Functional MRI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2707876" y="3087462"/>
            <a:ext cx="792658" cy="53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554574" y="2740376"/>
            <a:ext cx="11093" cy="858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364163" y="4221163"/>
            <a:ext cx="818923" cy="47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402050" y="4923500"/>
            <a:ext cx="23050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Diffusion MRI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5255991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applications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65668" y="4191000"/>
            <a:ext cx="6332" cy="42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620514" y="3012107"/>
            <a:ext cx="589728" cy="369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4198" y="5686672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05247" y="5326714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Pre-processing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28600" y="1092847"/>
            <a:ext cx="8610600" cy="206186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Rounded Rectangle 2"/>
          <p:cNvSpPr/>
          <p:nvPr/>
        </p:nvSpPr>
        <p:spPr>
          <a:xfrm rot="20837969">
            <a:off x="63674" y="987989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1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5087" y="4368124"/>
            <a:ext cx="2930383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ounded Rectangle 31"/>
          <p:cNvSpPr/>
          <p:nvPr/>
        </p:nvSpPr>
        <p:spPr>
          <a:xfrm rot="20837969">
            <a:off x="77029" y="3887187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2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24200" y="4724400"/>
            <a:ext cx="2905704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ounded Rectangle 33"/>
          <p:cNvSpPr/>
          <p:nvPr/>
        </p:nvSpPr>
        <p:spPr>
          <a:xfrm>
            <a:off x="3830674" y="441960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3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205246" y="4397384"/>
            <a:ext cx="2888107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ounded Rectangle 35"/>
          <p:cNvSpPr/>
          <p:nvPr/>
        </p:nvSpPr>
        <p:spPr>
          <a:xfrm rot="563705">
            <a:off x="7616791" y="392501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4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Concept map for lectures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8158" y="791545"/>
            <a:ext cx="8973442" cy="2431353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angle 38"/>
          <p:cNvSpPr/>
          <p:nvPr/>
        </p:nvSpPr>
        <p:spPr>
          <a:xfrm>
            <a:off x="6115593" y="3733800"/>
            <a:ext cx="3014953" cy="2895599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angle 40"/>
          <p:cNvSpPr/>
          <p:nvPr/>
        </p:nvSpPr>
        <p:spPr>
          <a:xfrm>
            <a:off x="3019733" y="4314803"/>
            <a:ext cx="3119941" cy="2314597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Picture 2" descr="http://www.wired.com/wp-content/uploads/2014/07/brain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6722" r="5535" b="10093"/>
          <a:stretch/>
        </p:blipFill>
        <p:spPr bwMode="auto">
          <a:xfrm>
            <a:off x="3213648" y="3241116"/>
            <a:ext cx="1322047" cy="102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isultati immagini per cartoon  mri scann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10" y="3250592"/>
            <a:ext cx="1337386" cy="10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 flipH="1">
            <a:off x="2981343" y="4238885"/>
            <a:ext cx="792162" cy="4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5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545651" y="1090282"/>
            <a:ext cx="806861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it-IT" sz="2000" b="1" dirty="0">
                <a:latin typeface="Times" panose="02020603050405020304" pitchFamily="18" charset="0"/>
              </a:rPr>
              <a:t> </a:t>
            </a:r>
            <a:r>
              <a:rPr lang="en-US" altLang="it-IT" sz="2000" b="1" u="sng" dirty="0" smtClean="0">
                <a:latin typeface="Times" panose="02020603050405020304" pitchFamily="18" charset="0"/>
              </a:rPr>
              <a:t>Structural contrast</a:t>
            </a:r>
            <a:r>
              <a:rPr lang="en-US" altLang="it-IT" sz="2000" b="1" dirty="0">
                <a:latin typeface="Times" panose="02020603050405020304" pitchFamily="18" charset="0"/>
              </a:rPr>
              <a:t>: difference in MR signals between different tissues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it-IT" sz="2000" b="1" dirty="0">
                <a:latin typeface="Times" panose="02020603050405020304" pitchFamily="18" charset="0"/>
              </a:rPr>
              <a:t> </a:t>
            </a:r>
            <a:r>
              <a:rPr lang="en-US" altLang="it-IT" sz="2000" b="1" u="sng" dirty="0">
                <a:latin typeface="Times" panose="02020603050405020304" pitchFamily="18" charset="0"/>
              </a:rPr>
              <a:t>Goal</a:t>
            </a:r>
            <a:r>
              <a:rPr lang="en-US" altLang="it-IT" sz="2000" b="1" dirty="0">
                <a:latin typeface="Times" panose="02020603050405020304" pitchFamily="18" charset="0"/>
              </a:rPr>
              <a:t>: maximize the contrast of interest ( USEFUL IMAGES! )  </a:t>
            </a:r>
          </a:p>
        </p:txBody>
      </p:sp>
      <p:sp>
        <p:nvSpPr>
          <p:cNvPr id="22531" name="Oval 3"/>
          <p:cNvSpPr>
            <a:spLocks noChangeArrowheads="1"/>
          </p:cNvSpPr>
          <p:nvPr/>
        </p:nvSpPr>
        <p:spPr bwMode="auto">
          <a:xfrm>
            <a:off x="2903519" y="2562225"/>
            <a:ext cx="1447800" cy="8382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Times" panose="02020603050405020304" pitchFamily="18" charset="0"/>
              </a:rPr>
              <a:t>Tissue 1</a:t>
            </a: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5418119" y="2486025"/>
            <a:ext cx="1371600" cy="990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Times" panose="02020603050405020304" pitchFamily="18" charset="0"/>
              </a:rPr>
              <a:t>Tissue 2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41001" y="3990833"/>
            <a:ext cx="23990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it-IT" b="1" dirty="0">
                <a:latin typeface="Times" pitchFamily="18" charset="0"/>
              </a:rPr>
              <a:t>Water protons’ </a:t>
            </a:r>
          </a:p>
          <a:p>
            <a:pPr algn="ctr">
              <a:defRPr/>
            </a:pPr>
            <a:r>
              <a:rPr lang="en-US" altLang="it-IT" b="1" dirty="0">
                <a:latin typeface="Times" pitchFamily="18" charset="0"/>
              </a:rPr>
              <a:t>mobility/environment: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2590800" y="3948112"/>
            <a:ext cx="2235164" cy="707886"/>
          </a:xfrm>
          <a:prstGeom prst="rect">
            <a:avLst/>
          </a:prstGeom>
          <a:noFill/>
          <a:ln w="57150" cmpd="thinThick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b="1" dirty="0">
                <a:latin typeface="Times" panose="02020603050405020304" pitchFamily="18" charset="0"/>
              </a:rPr>
              <a:t>T</a:t>
            </a:r>
            <a:r>
              <a:rPr lang="en-US" altLang="it-IT" sz="2000" b="1" baseline="-2000" dirty="0">
                <a:latin typeface="Times" panose="02020603050405020304" pitchFamily="18" charset="0"/>
              </a:rPr>
              <a:t>1</a:t>
            </a:r>
            <a:r>
              <a:rPr lang="en-US" altLang="it-IT" sz="2000" b="1" dirty="0">
                <a:latin typeface="Times" panose="02020603050405020304" pitchFamily="18" charset="0"/>
              </a:rPr>
              <a:t>, T</a:t>
            </a:r>
            <a:r>
              <a:rPr lang="en-US" altLang="it-IT" sz="2000" b="1" baseline="-2000" dirty="0">
                <a:latin typeface="Times" panose="02020603050405020304" pitchFamily="18" charset="0"/>
              </a:rPr>
              <a:t>2</a:t>
            </a:r>
            <a:r>
              <a:rPr lang="en-US" altLang="it-IT" sz="2000" b="1" dirty="0">
                <a:latin typeface="Times" panose="02020603050405020304" pitchFamily="18" charset="0"/>
              </a:rPr>
              <a:t>, T</a:t>
            </a:r>
            <a:r>
              <a:rPr lang="en-US" altLang="it-IT" sz="2000" b="1" baseline="-2000" dirty="0">
                <a:latin typeface="Times" panose="02020603050405020304" pitchFamily="18" charset="0"/>
              </a:rPr>
              <a:t>2</a:t>
            </a:r>
            <a:r>
              <a:rPr lang="en-US" altLang="it-IT" sz="2000" b="1" baseline="30000" dirty="0">
                <a:latin typeface="Times" panose="02020603050405020304" pitchFamily="18" charset="0"/>
              </a:rPr>
              <a:t>*</a:t>
            </a:r>
            <a:r>
              <a:rPr lang="en-US" altLang="it-IT" sz="2000" b="1" dirty="0">
                <a:latin typeface="Times" panose="02020603050405020304" pitchFamily="18" charset="0"/>
              </a:rPr>
              <a:t>, </a:t>
            </a:r>
            <a:r>
              <a:rPr lang="en-US" altLang="it-IT" sz="2000" b="1" dirty="0">
                <a:latin typeface="Times" panose="02020603050405020304" pitchFamily="18" charset="0"/>
                <a:sym typeface="Symbol" panose="05050102010706020507" pitchFamily="18" charset="2"/>
              </a:rPr>
              <a:t>,</a:t>
            </a:r>
            <a:r>
              <a:rPr lang="en-US" altLang="it-IT" sz="2000" b="1" dirty="0">
                <a:latin typeface="Times" panose="02020603050405020304" pitchFamily="18" charset="0"/>
              </a:rPr>
              <a:t>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b="1" dirty="0">
                <a:latin typeface="Times" panose="02020603050405020304" pitchFamily="18" charset="0"/>
              </a:rPr>
              <a:t>Diffusion, </a:t>
            </a:r>
            <a:r>
              <a:rPr lang="en-US" altLang="it-IT" sz="2000" b="1" dirty="0" smtClean="0">
                <a:latin typeface="Times" panose="02020603050405020304" pitchFamily="18" charset="0"/>
              </a:rPr>
              <a:t>Flow, …</a:t>
            </a:r>
            <a:endParaRPr lang="en-US" altLang="it-IT" sz="2000" b="1" dirty="0">
              <a:latin typeface="Times" panose="02020603050405020304" pitchFamily="18" charset="0"/>
            </a:endParaRP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5028943" y="3958925"/>
            <a:ext cx="2299284" cy="707886"/>
          </a:xfrm>
          <a:prstGeom prst="rect">
            <a:avLst/>
          </a:prstGeom>
          <a:noFill/>
          <a:ln w="57150" cmpd="thinThick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b="1" dirty="0">
                <a:latin typeface="Times" panose="02020603050405020304" pitchFamily="18" charset="0"/>
              </a:rPr>
              <a:t>T</a:t>
            </a:r>
            <a:r>
              <a:rPr lang="en-US" altLang="it-IT" sz="2000" b="1" baseline="-2000" dirty="0">
                <a:latin typeface="Times" panose="02020603050405020304" pitchFamily="18" charset="0"/>
              </a:rPr>
              <a:t>1</a:t>
            </a:r>
            <a:r>
              <a:rPr lang="en-US" altLang="it-IT" sz="2000" b="1" dirty="0">
                <a:latin typeface="Times" panose="02020603050405020304" pitchFamily="18" charset="0"/>
              </a:rPr>
              <a:t>, T</a:t>
            </a:r>
            <a:r>
              <a:rPr lang="en-US" altLang="it-IT" sz="2000" b="1" baseline="-2000" dirty="0">
                <a:latin typeface="Times" panose="02020603050405020304" pitchFamily="18" charset="0"/>
              </a:rPr>
              <a:t>2</a:t>
            </a:r>
            <a:r>
              <a:rPr lang="en-US" altLang="it-IT" sz="2000" b="1" dirty="0">
                <a:latin typeface="Times" panose="02020603050405020304" pitchFamily="18" charset="0"/>
              </a:rPr>
              <a:t>, T</a:t>
            </a:r>
            <a:r>
              <a:rPr lang="en-US" altLang="it-IT" sz="2000" b="1" baseline="-2000" dirty="0">
                <a:latin typeface="Times" panose="02020603050405020304" pitchFamily="18" charset="0"/>
              </a:rPr>
              <a:t>2</a:t>
            </a:r>
            <a:r>
              <a:rPr lang="en-US" altLang="it-IT" sz="2000" b="1" baseline="30000" dirty="0">
                <a:latin typeface="Times" panose="02020603050405020304" pitchFamily="18" charset="0"/>
              </a:rPr>
              <a:t>*</a:t>
            </a:r>
            <a:r>
              <a:rPr lang="en-US" altLang="it-IT" sz="2000" b="1" dirty="0">
                <a:latin typeface="Times" panose="02020603050405020304" pitchFamily="18" charset="0"/>
              </a:rPr>
              <a:t>, </a:t>
            </a:r>
            <a:r>
              <a:rPr lang="en-US" altLang="it-IT" sz="2000" b="1" dirty="0">
                <a:latin typeface="Times" panose="02020603050405020304" pitchFamily="18" charset="0"/>
                <a:sym typeface="Symbol" panose="05050102010706020507" pitchFamily="18" charset="2"/>
              </a:rPr>
              <a:t>,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b="1" dirty="0">
                <a:latin typeface="Times" panose="02020603050405020304" pitchFamily="18" charset="0"/>
              </a:rPr>
              <a:t> Diffusion, </a:t>
            </a:r>
            <a:r>
              <a:rPr lang="en-US" altLang="it-IT" sz="2000" b="1" dirty="0" smtClean="0">
                <a:latin typeface="Times" panose="02020603050405020304" pitchFamily="18" charset="0"/>
              </a:rPr>
              <a:t>Flow, …</a:t>
            </a:r>
            <a:endParaRPr lang="en-US" altLang="it-IT" sz="2000" b="1" dirty="0">
              <a:latin typeface="Times" panose="02020603050405020304" pitchFamily="18" charset="0"/>
            </a:endParaRP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>
            <a:off x="3665519" y="3544887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>
            <a:off x="6103919" y="3544887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599968" y="4967565"/>
            <a:ext cx="12811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it-IT" b="1" dirty="0">
                <a:latin typeface="Times" pitchFamily="18" charset="0"/>
              </a:rPr>
              <a:t>MR signal:</a:t>
            </a: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3655210" y="4699552"/>
            <a:ext cx="295649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>
            <a:off x="5872248" y="4748212"/>
            <a:ext cx="255520" cy="319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4137524" y="4892675"/>
            <a:ext cx="503238" cy="5191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Times" panose="02020603050405020304" pitchFamily="18" charset="0"/>
              </a:rPr>
              <a:t>S</a:t>
            </a:r>
            <a:r>
              <a:rPr lang="en-US" altLang="it-IT" sz="2800" baseline="-2000" dirty="0">
                <a:latin typeface="Times" panose="02020603050405020304" pitchFamily="18" charset="0"/>
              </a:rPr>
              <a:t>1</a:t>
            </a: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5268983" y="4892675"/>
            <a:ext cx="503238" cy="5191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Times" panose="02020603050405020304" pitchFamily="18" charset="0"/>
              </a:rPr>
              <a:t>S</a:t>
            </a:r>
            <a:r>
              <a:rPr lang="en-US" altLang="it-IT" sz="2800" baseline="-2000" dirty="0">
                <a:latin typeface="Times" panose="02020603050405020304" pitchFamily="18" charset="0"/>
              </a:rPr>
              <a:t>2</a:t>
            </a:r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-19722" y="5810796"/>
            <a:ext cx="32239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 dirty="0">
                <a:latin typeface="Times" pitchFamily="18" charset="0"/>
              </a:rPr>
              <a:t>Contrast to Noise ratio (CNR):</a:t>
            </a:r>
          </a:p>
        </p:txBody>
      </p:sp>
      <p:graphicFrame>
        <p:nvGraphicFramePr>
          <p:cNvPr id="2254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835943"/>
              </p:ext>
            </p:extLst>
          </p:nvPr>
        </p:nvGraphicFramePr>
        <p:xfrm>
          <a:off x="4044816" y="5620109"/>
          <a:ext cx="1748920" cy="855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3" imgW="1117440" imgH="469800" progId="Equation.3">
                  <p:embed/>
                </p:oleObj>
              </mc:Choice>
              <mc:Fallback>
                <p:oleObj name="Equation" r:id="rId3" imgW="1117440" imgH="469800" progId="Equation.3">
                  <p:embed/>
                  <p:pic>
                    <p:nvPicPr>
                      <p:cNvPr id="2254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816" y="5620109"/>
                        <a:ext cx="1748920" cy="85541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5" name="Text Box 20"/>
          <p:cNvSpPr txBox="1">
            <a:spLocks noChangeArrowheads="1"/>
          </p:cNvSpPr>
          <p:nvPr/>
        </p:nvSpPr>
        <p:spPr bwMode="auto">
          <a:xfrm>
            <a:off x="6248400" y="5693875"/>
            <a:ext cx="2770310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 smtClean="0"/>
              <a:t>Focus: structural contrast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 smtClean="0"/>
              <a:t>Examples</a:t>
            </a:r>
            <a:r>
              <a:rPr lang="en-US" altLang="it-IT" sz="2000" dirty="0"/>
              <a:t>?</a:t>
            </a:r>
          </a:p>
        </p:txBody>
      </p:sp>
      <p:sp>
        <p:nvSpPr>
          <p:cNvPr id="19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Image contrast definition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7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/>
      <p:bldP spid="22534" grpId="0" animBg="1"/>
      <p:bldP spid="22535" grpId="0" animBg="1"/>
      <p:bldP spid="22536" grpId="0" animBg="1"/>
      <p:bldP spid="22537" grpId="0" animBg="1"/>
      <p:bldP spid="11274" grpId="0"/>
      <p:bldP spid="22539" grpId="0" animBg="1"/>
      <p:bldP spid="22540" grpId="0" animBg="1"/>
      <p:bldP spid="22541" grpId="0" animBg="1"/>
      <p:bldP spid="22542" grpId="0" animBg="1"/>
      <p:bldP spid="112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3582987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2" descr="C:\Users\jorge.jovicich\Desktop\T1_mpr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7" b="8458"/>
          <a:stretch>
            <a:fillRect/>
          </a:stretch>
        </p:blipFill>
        <p:spPr bwMode="auto">
          <a:xfrm>
            <a:off x="4879975" y="1757362"/>
            <a:ext cx="3671887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CasellaDiTesto 4"/>
          <p:cNvSpPr txBox="1">
            <a:spLocks noChangeArrowheads="1"/>
          </p:cNvSpPr>
          <p:nvPr/>
        </p:nvSpPr>
        <p:spPr bwMode="auto">
          <a:xfrm>
            <a:off x="539905" y="1007520"/>
            <a:ext cx="40687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400" dirty="0" smtClean="0"/>
              <a:t>Poor </a:t>
            </a:r>
            <a:r>
              <a:rPr lang="it-IT" altLang="it-IT" sz="2400" dirty="0"/>
              <a:t>gray/white matter contrast</a:t>
            </a:r>
          </a:p>
        </p:txBody>
      </p:sp>
      <p:sp>
        <p:nvSpPr>
          <p:cNvPr id="23557" name="CasellaDiTesto 5"/>
          <p:cNvSpPr txBox="1">
            <a:spLocks noChangeArrowheads="1"/>
          </p:cNvSpPr>
          <p:nvPr/>
        </p:nvSpPr>
        <p:spPr bwMode="auto">
          <a:xfrm>
            <a:off x="4591050" y="914400"/>
            <a:ext cx="41719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/>
              <a:t>Good gray/white matter contrast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400"/>
              <a:t>(T1 contrast)</a:t>
            </a:r>
          </a:p>
        </p:txBody>
      </p:sp>
      <p:sp>
        <p:nvSpPr>
          <p:cNvPr id="7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Structural image example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67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979987" y="1722489"/>
            <a:ext cx="3213380" cy="34163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it-IT" sz="1800" b="1" dirty="0">
                <a:latin typeface="Times" panose="02020603050405020304" pitchFamily="18" charset="0"/>
              </a:rPr>
              <a:t>  </a:t>
            </a:r>
            <a:r>
              <a:rPr lang="en-US" altLang="it-IT" sz="1800" b="1" dirty="0" smtClean="0">
                <a:latin typeface="Times" panose="02020603050405020304" pitchFamily="18" charset="0"/>
              </a:rPr>
              <a:t>Magnetic field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it-IT" sz="1800" b="1" dirty="0">
                <a:latin typeface="Times" panose="02020603050405020304" pitchFamily="18" charset="0"/>
              </a:rPr>
              <a:t> </a:t>
            </a:r>
            <a:r>
              <a:rPr lang="en-US" altLang="it-IT" sz="1800" b="1" dirty="0" smtClean="0">
                <a:latin typeface="Times" panose="02020603050405020304" pitchFamily="18" charset="0"/>
              </a:rPr>
              <a:t> Pulse </a:t>
            </a:r>
            <a:r>
              <a:rPr lang="en-US" altLang="it-IT" sz="1800" b="1" dirty="0">
                <a:latin typeface="Times" panose="02020603050405020304" pitchFamily="18" charset="0"/>
              </a:rPr>
              <a:t>sequence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it-IT" sz="1800" b="1" dirty="0">
                <a:latin typeface="Times" panose="02020603050405020304" pitchFamily="18" charset="0"/>
              </a:rPr>
              <a:t>  Pulse sequence parameters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it-IT" sz="1800" b="1" dirty="0">
                <a:latin typeface="Times" panose="02020603050405020304" pitchFamily="18" charset="0"/>
              </a:rPr>
              <a:t>	- Repetition time: TR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it-IT" sz="1800" b="1" dirty="0">
                <a:latin typeface="Times" panose="02020603050405020304" pitchFamily="18" charset="0"/>
              </a:rPr>
              <a:t>	- Echo time: TE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it-IT" sz="1800" b="1" dirty="0">
                <a:latin typeface="Times" panose="02020603050405020304" pitchFamily="18" charset="0"/>
              </a:rPr>
              <a:t>	- Inversion time: TI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it-IT" sz="1800" b="1" dirty="0">
                <a:latin typeface="Times" panose="02020603050405020304" pitchFamily="18" charset="0"/>
              </a:rPr>
              <a:t>	- RF flip angle: </a:t>
            </a:r>
            <a:r>
              <a:rPr lang="en-US" altLang="it-IT" sz="1800" b="1" dirty="0">
                <a:latin typeface="Times" panose="02020603050405020304" pitchFamily="18" charset="0"/>
                <a:sym typeface="Symbol" panose="05050102010706020507" pitchFamily="18" charset="2"/>
              </a:rPr>
              <a:t>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it-IT" sz="1800" b="1" dirty="0">
                <a:latin typeface="Times" panose="02020603050405020304" pitchFamily="18" charset="0"/>
              </a:rPr>
              <a:t> Contrast agent</a:t>
            </a:r>
          </a:p>
        </p:txBody>
      </p:sp>
      <p:grpSp>
        <p:nvGrpSpPr>
          <p:cNvPr id="24579" name="Group 3"/>
          <p:cNvGrpSpPr>
            <a:grpSpLocks/>
          </p:cNvGrpSpPr>
          <p:nvPr/>
        </p:nvGrpSpPr>
        <p:grpSpPr bwMode="auto">
          <a:xfrm>
            <a:off x="407987" y="1722489"/>
            <a:ext cx="4292600" cy="1828800"/>
            <a:chOff x="384" y="1344"/>
            <a:chExt cx="2704" cy="1152"/>
          </a:xfrm>
        </p:grpSpPr>
        <p:sp>
          <p:nvSpPr>
            <p:cNvPr id="24585" name="Text Box 4"/>
            <p:cNvSpPr txBox="1">
              <a:spLocks noChangeArrowheads="1"/>
            </p:cNvSpPr>
            <p:nvPr/>
          </p:nvSpPr>
          <p:spPr bwMode="auto">
            <a:xfrm>
              <a:off x="384" y="1344"/>
              <a:ext cx="2704" cy="112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2000" b="1">
                  <a:latin typeface="Times" panose="02020603050405020304" pitchFamily="18" charset="0"/>
                </a:rPr>
                <a:t>Tissue               T</a:t>
              </a:r>
              <a:r>
                <a:rPr lang="en-US" altLang="it-IT" sz="2000" b="1" baseline="-2000">
                  <a:latin typeface="Times" panose="02020603050405020304" pitchFamily="18" charset="0"/>
                </a:rPr>
                <a:t>1</a:t>
              </a:r>
              <a:r>
                <a:rPr lang="en-US" altLang="it-IT" sz="2000" b="1" baseline="30000">
                  <a:latin typeface="Times" panose="02020603050405020304" pitchFamily="18" charset="0"/>
                </a:rPr>
                <a:t>+</a:t>
              </a:r>
              <a:r>
                <a:rPr lang="en-US" altLang="it-IT" sz="2000" b="1">
                  <a:latin typeface="Times" panose="02020603050405020304" pitchFamily="18" charset="0"/>
                </a:rPr>
                <a:t> (ms)   T</a:t>
              </a:r>
              <a:r>
                <a:rPr lang="en-US" altLang="it-IT" sz="2000" b="1" baseline="-2000">
                  <a:latin typeface="Times" panose="02020603050405020304" pitchFamily="18" charset="0"/>
                </a:rPr>
                <a:t>2</a:t>
              </a:r>
              <a:r>
                <a:rPr lang="en-US" altLang="it-IT" sz="2000" b="1">
                  <a:latin typeface="Times" panose="02020603050405020304" pitchFamily="18" charset="0"/>
                </a:rPr>
                <a:t> (ms)     </a:t>
              </a:r>
              <a:r>
                <a:rPr lang="en-US" altLang="it-IT" sz="2000" b="1">
                  <a:latin typeface="Times" panose="02020603050405020304" pitchFamily="18" charset="0"/>
                  <a:sym typeface="Symbol" panose="05050102010706020507" pitchFamily="18" charset="2"/>
                </a:rPr>
                <a:t>*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1800" b="1">
                  <a:latin typeface="Times" panose="02020603050405020304" pitchFamily="18" charset="0"/>
                  <a:sym typeface="Symbol" panose="05050102010706020507" pitchFamily="18" charset="2"/>
                </a:rPr>
                <a:t>Fat		260	84	0.90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1800" b="1">
                  <a:latin typeface="Times" panose="02020603050405020304" pitchFamily="18" charset="0"/>
                  <a:sym typeface="Symbol" panose="05050102010706020507" pitchFamily="18" charset="2"/>
                </a:rPr>
                <a:t>White Matter	780	90	0.72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1800" b="1">
                  <a:latin typeface="Times" panose="02020603050405020304" pitchFamily="18" charset="0"/>
                  <a:sym typeface="Symbol" panose="05050102010706020507" pitchFamily="18" charset="2"/>
                </a:rPr>
                <a:t>Gray Matter	920	100	0.84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1800" b="1">
                  <a:latin typeface="Times" panose="02020603050405020304" pitchFamily="18" charset="0"/>
                  <a:sym typeface="Symbol" panose="05050102010706020507" pitchFamily="18" charset="2"/>
                </a:rPr>
                <a:t>CSF		3000	300	1.00</a:t>
              </a:r>
            </a:p>
          </p:txBody>
        </p:sp>
        <p:sp>
          <p:nvSpPr>
            <p:cNvPr id="24586" name="Line 5"/>
            <p:cNvSpPr>
              <a:spLocks noChangeShapeType="1"/>
            </p:cNvSpPr>
            <p:nvPr/>
          </p:nvSpPr>
          <p:spPr bwMode="auto">
            <a:xfrm>
              <a:off x="384" y="1584"/>
              <a:ext cx="2688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4587" name="Line 6"/>
            <p:cNvSpPr>
              <a:spLocks noChangeShapeType="1"/>
            </p:cNvSpPr>
            <p:nvPr/>
          </p:nvSpPr>
          <p:spPr bwMode="auto">
            <a:xfrm>
              <a:off x="1392" y="1344"/>
              <a:ext cx="0" cy="1152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24580" name="Text Box 7"/>
          <p:cNvSpPr txBox="1">
            <a:spLocks noChangeArrowheads="1"/>
          </p:cNvSpPr>
          <p:nvPr/>
        </p:nvSpPr>
        <p:spPr bwMode="auto">
          <a:xfrm>
            <a:off x="1322387" y="1219252"/>
            <a:ext cx="2747963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Times" panose="02020603050405020304" pitchFamily="18" charset="0"/>
              </a:rPr>
              <a:t>Tissue Properties: fixed</a:t>
            </a:r>
          </a:p>
        </p:txBody>
      </p:sp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5181600" y="1189089"/>
            <a:ext cx="2770187" cy="396875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Times" panose="02020603050405020304" pitchFamily="18" charset="0"/>
              </a:rPr>
              <a:t>Experimental Variables</a:t>
            </a:r>
          </a:p>
        </p:txBody>
      </p:sp>
      <p:sp>
        <p:nvSpPr>
          <p:cNvPr id="13318" name="Text Box 9"/>
          <p:cNvSpPr txBox="1">
            <a:spLocks noChangeArrowheads="1"/>
          </p:cNvSpPr>
          <p:nvPr/>
        </p:nvSpPr>
        <p:spPr bwMode="auto">
          <a:xfrm>
            <a:off x="1946275" y="3617964"/>
            <a:ext cx="28067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it-IT" sz="1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T1 values for B</a:t>
            </a:r>
            <a:r>
              <a:rPr lang="en-US" altLang="it-IT" sz="1800" b="1" baseline="-25000" dirty="0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0 </a:t>
            </a:r>
            <a:r>
              <a:rPr lang="en-US" altLang="it-IT" sz="1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= 1.5T</a:t>
            </a:r>
          </a:p>
          <a:p>
            <a:pPr>
              <a:lnSpc>
                <a:spcPct val="110000"/>
              </a:lnSpc>
              <a:defRPr/>
            </a:pPr>
            <a:r>
              <a:rPr lang="en-US" altLang="it-IT" sz="1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*: % H</a:t>
            </a:r>
            <a:r>
              <a:rPr lang="en-US" altLang="it-IT" sz="1800" b="1" baseline="-25000" dirty="0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2</a:t>
            </a:r>
            <a:r>
              <a:rPr lang="en-US" altLang="it-IT" sz="1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O relative to CSF</a:t>
            </a:r>
          </a:p>
        </p:txBody>
      </p:sp>
      <p:sp>
        <p:nvSpPr>
          <p:cNvPr id="24583" name="Text Box 12"/>
          <p:cNvSpPr txBox="1">
            <a:spLocks noChangeArrowheads="1"/>
          </p:cNvSpPr>
          <p:nvPr/>
        </p:nvSpPr>
        <p:spPr bwMode="auto">
          <a:xfrm>
            <a:off x="5113338" y="5851525"/>
            <a:ext cx="3878262" cy="396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/>
              <a:t>What’s the effect of these variables?</a:t>
            </a:r>
          </a:p>
        </p:txBody>
      </p:sp>
      <p:sp>
        <p:nvSpPr>
          <p:cNvPr id="12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MRI contrast: what can be manipulated?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89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nimBg="1"/>
      <p:bldP spid="24581" grpId="0" animBg="1"/>
      <p:bldP spid="2458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066800" y="1378795"/>
            <a:ext cx="58496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  <a:defRPr/>
            </a:pPr>
            <a:r>
              <a:rPr lang="en-US" altLang="it-IT" b="1" dirty="0">
                <a:latin typeface="Times" pitchFamily="18" charset="0"/>
              </a:rPr>
              <a:t>  </a:t>
            </a:r>
            <a:r>
              <a:rPr lang="en-US" altLang="it-IT" b="1" u="sng" dirty="0">
                <a:latin typeface="Times" pitchFamily="18" charset="0"/>
              </a:rPr>
              <a:t>General MRI pulse sequence</a:t>
            </a:r>
            <a:r>
              <a:rPr lang="en-US" altLang="it-IT" b="1" dirty="0">
                <a:latin typeface="Times" pitchFamily="18" charset="0"/>
              </a:rPr>
              <a:t>:  combination of contrasts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054350" y="2216995"/>
            <a:ext cx="1287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S(x,y) = k 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5356225" y="2110632"/>
            <a:ext cx="609600" cy="609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T</a:t>
            </a:r>
            <a:r>
              <a:rPr lang="en-US" altLang="it-IT" b="1" baseline="-25000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1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4441825" y="2110632"/>
            <a:ext cx="6096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</a:t>
            </a:r>
            <a:endParaRPr lang="en-US" altLang="it-IT" b="1" baseline="-25000">
              <a:solidFill>
                <a:schemeClr val="tx2">
                  <a:lumMod val="85000"/>
                  <a:lumOff val="15000"/>
                </a:schemeClr>
              </a:solidFill>
              <a:latin typeface="Times" pitchFamily="18" charset="0"/>
            </a:endParaRP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6270625" y="2110632"/>
            <a:ext cx="609600" cy="60960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T</a:t>
            </a:r>
            <a:r>
              <a:rPr lang="en-US" altLang="it-IT" b="1" baseline="-25000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2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4117975" y="2247157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</a:t>
            </a:r>
            <a:endParaRPr lang="en-US" altLang="it-IT" b="1">
              <a:solidFill>
                <a:schemeClr val="tx2">
                  <a:lumMod val="85000"/>
                  <a:lumOff val="15000"/>
                </a:schemeClr>
              </a:solidFill>
              <a:latin typeface="Times" pitchFamily="18" charset="0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5051425" y="2247157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</a:t>
            </a:r>
            <a:endParaRPr lang="en-US" altLang="it-IT" b="1">
              <a:solidFill>
                <a:schemeClr val="tx2">
                  <a:lumMod val="85000"/>
                  <a:lumOff val="15000"/>
                </a:schemeClr>
              </a:solidFill>
              <a:latin typeface="Times" pitchFamily="18" charset="0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 flipH="1" flipV="1">
            <a:off x="5965825" y="2247157"/>
            <a:ext cx="304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</a:t>
            </a:r>
            <a:endParaRPr lang="en-US" altLang="it-IT" b="1">
              <a:solidFill>
                <a:schemeClr val="tx2">
                  <a:lumMod val="85000"/>
                  <a:lumOff val="15000"/>
                </a:schemeClr>
              </a:solidFill>
              <a:latin typeface="Times" pitchFamily="18" charset="0"/>
            </a:endParaRPr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6804025" y="2247157"/>
            <a:ext cx="831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 </a:t>
            </a: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   …</a:t>
            </a:r>
            <a:endParaRPr lang="en-US" altLang="it-IT" b="1">
              <a:solidFill>
                <a:schemeClr val="tx2">
                  <a:lumMod val="85000"/>
                  <a:lumOff val="15000"/>
                </a:schemeClr>
              </a:solidFill>
              <a:latin typeface="Times" pitchFamily="18" charset="0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073150" y="3329832"/>
            <a:ext cx="64611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  <a:defRPr/>
            </a:pPr>
            <a:r>
              <a:rPr lang="en-US" altLang="it-IT" b="1" dirty="0">
                <a:latin typeface="Times" pitchFamily="18" charset="0"/>
              </a:rPr>
              <a:t>  </a:t>
            </a:r>
            <a:r>
              <a:rPr lang="en-US" altLang="it-IT" b="1" u="sng" dirty="0">
                <a:latin typeface="Times" pitchFamily="18" charset="0"/>
              </a:rPr>
              <a:t>Contrast Weighting</a:t>
            </a:r>
            <a:r>
              <a:rPr lang="en-US" altLang="it-IT" b="1" dirty="0">
                <a:latin typeface="Times" pitchFamily="18" charset="0"/>
              </a:rPr>
              <a:t>:  maximize one term, minimize the others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311275" y="3863232"/>
            <a:ext cx="24567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>
                <a:latin typeface="Times" pitchFamily="18" charset="0"/>
              </a:rPr>
              <a:t>Example: T</a:t>
            </a:r>
            <a:r>
              <a:rPr lang="en-US" altLang="it-IT" b="1" baseline="-25000">
                <a:latin typeface="Times" pitchFamily="18" charset="0"/>
              </a:rPr>
              <a:t>1</a:t>
            </a:r>
            <a:r>
              <a:rPr lang="en-US" altLang="it-IT" b="1">
                <a:latin typeface="Times" pitchFamily="18" charset="0"/>
              </a:rPr>
              <a:t>-weighting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2987675" y="4502995"/>
            <a:ext cx="1287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S(x,y) = k </a:t>
            </a:r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5289550" y="3787032"/>
            <a:ext cx="6096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T</a:t>
            </a:r>
            <a:r>
              <a:rPr lang="en-US" altLang="it-IT" b="1" baseline="-25000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1</a:t>
            </a: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4375150" y="4320432"/>
            <a:ext cx="6096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</a:t>
            </a:r>
            <a:endParaRPr lang="en-US" altLang="it-IT" b="1" baseline="-25000">
              <a:solidFill>
                <a:schemeClr val="tx2">
                  <a:lumMod val="85000"/>
                  <a:lumOff val="15000"/>
                </a:schemeClr>
              </a:solidFill>
              <a:latin typeface="Times" pitchFamily="18" charset="0"/>
            </a:endParaRP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6203950" y="4549032"/>
            <a:ext cx="609600" cy="30480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T</a:t>
            </a:r>
            <a:r>
              <a:rPr lang="en-US" altLang="it-IT" b="1" baseline="-25000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2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4051300" y="4533157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</a:t>
            </a:r>
            <a:endParaRPr lang="en-US" altLang="it-IT" b="1">
              <a:solidFill>
                <a:schemeClr val="tx2">
                  <a:lumMod val="85000"/>
                  <a:lumOff val="15000"/>
                </a:schemeClr>
              </a:solidFill>
              <a:latin typeface="Times" pitchFamily="18" charset="0"/>
            </a:endParaRP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4984750" y="4533157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</a:t>
            </a:r>
            <a:endParaRPr lang="en-US" altLang="it-IT" b="1">
              <a:solidFill>
                <a:schemeClr val="tx2">
                  <a:lumMod val="85000"/>
                  <a:lumOff val="15000"/>
                </a:schemeClr>
              </a:solidFill>
              <a:latin typeface="Times" pitchFamily="18" charset="0"/>
            </a:endParaRP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 flipH="1" flipV="1">
            <a:off x="5899150" y="4533157"/>
            <a:ext cx="304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</a:t>
            </a:r>
            <a:endParaRPr lang="en-US" altLang="it-IT" b="1">
              <a:solidFill>
                <a:schemeClr val="tx2">
                  <a:lumMod val="85000"/>
                  <a:lumOff val="15000"/>
                </a:schemeClr>
              </a:solidFill>
              <a:latin typeface="Times" pitchFamily="18" charset="0"/>
            </a:endParaRP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737350" y="4533157"/>
            <a:ext cx="831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</a:rPr>
              <a:t> </a:t>
            </a:r>
            <a:r>
              <a:rPr lang="en-US" altLang="it-IT" b="1">
                <a:solidFill>
                  <a:schemeClr val="tx2">
                    <a:lumMod val="85000"/>
                    <a:lumOff val="15000"/>
                  </a:schemeClr>
                </a:solidFill>
                <a:latin typeface="Times" pitchFamily="18" charset="0"/>
                <a:sym typeface="Symbol" pitchFamily="18" charset="2"/>
              </a:rPr>
              <a:t>   …</a:t>
            </a:r>
            <a:endParaRPr lang="en-US" altLang="it-IT" b="1">
              <a:solidFill>
                <a:schemeClr val="tx2">
                  <a:lumMod val="85000"/>
                  <a:lumOff val="15000"/>
                </a:schemeClr>
              </a:solidFill>
              <a:latin typeface="Times" pitchFamily="18" charset="0"/>
            </a:endParaRPr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1327150" y="1805832"/>
            <a:ext cx="18069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 dirty="0">
                <a:latin typeface="Times" pitchFamily="18" charset="0"/>
              </a:rPr>
              <a:t>Signal Intensity:</a:t>
            </a:r>
          </a:p>
        </p:txBody>
      </p:sp>
      <p:sp>
        <p:nvSpPr>
          <p:cNvPr id="14358" name="Text Box 22"/>
          <p:cNvSpPr txBox="1">
            <a:spLocks noChangeArrowheads="1"/>
          </p:cNvSpPr>
          <p:nvPr/>
        </p:nvSpPr>
        <p:spPr bwMode="auto">
          <a:xfrm>
            <a:off x="1577975" y="5082432"/>
            <a:ext cx="56220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it-IT" b="1">
                <a:latin typeface="Times" pitchFamily="18" charset="0"/>
              </a:rPr>
              <a:t>by choosing adequate sequence &amp; sequence parameters</a:t>
            </a:r>
          </a:p>
        </p:txBody>
      </p:sp>
      <p:sp>
        <p:nvSpPr>
          <p:cNvPr id="24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Contrast weight on the MRI signal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 Box 12"/>
          <p:cNvSpPr txBox="1">
            <a:spLocks noChangeArrowheads="1"/>
          </p:cNvSpPr>
          <p:nvPr/>
        </p:nvSpPr>
        <p:spPr bwMode="auto">
          <a:xfrm>
            <a:off x="7205406" y="5842145"/>
            <a:ext cx="1422400" cy="396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 smtClean="0"/>
              <a:t>Examples?</a:t>
            </a:r>
            <a:endParaRPr lang="en-US" altLang="it-IT" sz="2000" dirty="0"/>
          </a:p>
        </p:txBody>
      </p:sp>
    </p:spTree>
    <p:extLst>
      <p:ext uri="{BB962C8B-B14F-4D97-AF65-F5344CB8AC3E}">
        <p14:creationId xmlns:p14="http://schemas.microsoft.com/office/powerpoint/2010/main" val="160118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7" grpId="0"/>
      <p:bldP spid="14348" grpId="0"/>
      <p:bldP spid="14349" grpId="0"/>
      <p:bldP spid="14350" grpId="0" animBg="1"/>
      <p:bldP spid="14351" grpId="0" animBg="1"/>
      <p:bldP spid="14352" grpId="0" animBg="1"/>
      <p:bldP spid="14353" grpId="0"/>
      <p:bldP spid="14354" grpId="0"/>
      <p:bldP spid="14355" grpId="0"/>
      <p:bldP spid="14356" grpId="0"/>
      <p:bldP spid="14358" grpId="0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truttura predefinita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Struttura predefinita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25059</TotalTime>
  <Words>3146</Words>
  <Application>Microsoft Office PowerPoint</Application>
  <PresentationFormat>On-screen Show (4:3)</PresentationFormat>
  <Paragraphs>697</Paragraphs>
  <Slides>57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ＭＳ Ｐゴシック</vt:lpstr>
      <vt:lpstr>Arial</vt:lpstr>
      <vt:lpstr>Calibri</vt:lpstr>
      <vt:lpstr>Cambria</vt:lpstr>
      <vt:lpstr>Courier New</vt:lpstr>
      <vt:lpstr>Symbol</vt:lpstr>
      <vt:lpstr>Times</vt:lpstr>
      <vt:lpstr>Times New Roman</vt:lpstr>
      <vt:lpstr>Wingdings</vt:lpstr>
      <vt:lpstr>Office Theme</vt:lpstr>
      <vt:lpstr>Equation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Jovicich, Jorge</dc:creator>
  <cp:lastModifiedBy>Jorge Jovicich</cp:lastModifiedBy>
  <cp:revision>507</cp:revision>
  <dcterms:created xsi:type="dcterms:W3CDTF">2006-08-16T00:00:00Z</dcterms:created>
  <dcterms:modified xsi:type="dcterms:W3CDTF">2019-11-26T20:17:20Z</dcterms:modified>
</cp:coreProperties>
</file>